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9"/>
  </p:notesMasterIdLst>
  <p:sldIdLst>
    <p:sldId id="256" r:id="rId2"/>
    <p:sldId id="307" r:id="rId3"/>
    <p:sldId id="308" r:id="rId4"/>
    <p:sldId id="310" r:id="rId5"/>
    <p:sldId id="309" r:id="rId6"/>
    <p:sldId id="311" r:id="rId7"/>
    <p:sldId id="273" r:id="rId8"/>
  </p:sldIdLst>
  <p:sldSz cx="12192000" cy="6858000"/>
  <p:notesSz cx="6858000" cy="9144000"/>
  <p:embeddedFontLst>
    <p:embeddedFont>
      <p:font typeface="Expose" panose="020B0604020202020204" charset="0"/>
      <p:regular r:id="rId10"/>
      <p:bold r:id="rId11"/>
    </p:embeddedFont>
    <p:embeddedFont>
      <p:font typeface="Expose Black" panose="020B0604020202020204" charset="0"/>
      <p:bold r:id="rId12"/>
    </p:embeddedFont>
    <p:embeddedFont>
      <p:font typeface="Expose Medium" panose="020B0604020202020204" charset="0"/>
      <p:regular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1D3C91-5576-48C0-AACE-2589936FD372}" v="69" dt="2025-02-06T19:23:48.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0"/>
    <p:restoredTop sz="83221"/>
  </p:normalViewPr>
  <p:slideViewPr>
    <p:cSldViewPr snapToGrid="0" showGuides="1">
      <p:cViewPr varScale="1">
        <p:scale>
          <a:sx n="92" d="100"/>
          <a:sy n="92" d="100"/>
        </p:scale>
        <p:origin x="1308" y="84"/>
      </p:cViewPr>
      <p:guideLst>
        <p:guide orient="horz" pos="2160"/>
        <p:guide pos="38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rik Bergsten" userId="08199065-7a8e-4c1d-87ee-e229c09a3361" providerId="ADAL" clId="{951D3C91-5576-48C0-AACE-2589936FD372}"/>
    <pc:docChg chg="custSel delSld modSld sldOrd">
      <pc:chgData name="Fredrik Bergsten" userId="08199065-7a8e-4c1d-87ee-e229c09a3361" providerId="ADAL" clId="{951D3C91-5576-48C0-AACE-2589936FD372}" dt="2025-02-06T19:22:57.730" v="1409" actId="6549"/>
      <pc:docMkLst>
        <pc:docMk/>
      </pc:docMkLst>
      <pc:sldChg chg="del">
        <pc:chgData name="Fredrik Bergsten" userId="08199065-7a8e-4c1d-87ee-e229c09a3361" providerId="ADAL" clId="{951D3C91-5576-48C0-AACE-2589936FD372}" dt="2025-02-05T20:55:36.439" v="611" actId="47"/>
        <pc:sldMkLst>
          <pc:docMk/>
          <pc:sldMk cId="2093138588" sldId="272"/>
        </pc:sldMkLst>
      </pc:sldChg>
      <pc:sldChg chg="modNotesTx">
        <pc:chgData name="Fredrik Bergsten" userId="08199065-7a8e-4c1d-87ee-e229c09a3361" providerId="ADAL" clId="{951D3C91-5576-48C0-AACE-2589936FD372}" dt="2025-02-06T19:09:48.235" v="643" actId="20577"/>
        <pc:sldMkLst>
          <pc:docMk/>
          <pc:sldMk cId="3890239351" sldId="307"/>
        </pc:sldMkLst>
      </pc:sldChg>
      <pc:sldChg chg="modNotesTx">
        <pc:chgData name="Fredrik Bergsten" userId="08199065-7a8e-4c1d-87ee-e229c09a3361" providerId="ADAL" clId="{951D3C91-5576-48C0-AACE-2589936FD372}" dt="2025-02-06T19:11:55.230" v="864" actId="20577"/>
        <pc:sldMkLst>
          <pc:docMk/>
          <pc:sldMk cId="1437007405" sldId="308"/>
        </pc:sldMkLst>
      </pc:sldChg>
      <pc:sldChg chg="modNotesTx">
        <pc:chgData name="Fredrik Bergsten" userId="08199065-7a8e-4c1d-87ee-e229c09a3361" providerId="ADAL" clId="{951D3C91-5576-48C0-AACE-2589936FD372}" dt="2025-02-06T19:19:56.603" v="1269" actId="20577"/>
        <pc:sldMkLst>
          <pc:docMk/>
          <pc:sldMk cId="2423906062" sldId="309"/>
        </pc:sldMkLst>
      </pc:sldChg>
      <pc:sldChg chg="modSp mod ord modNotesTx">
        <pc:chgData name="Fredrik Bergsten" userId="08199065-7a8e-4c1d-87ee-e229c09a3361" providerId="ADAL" clId="{951D3C91-5576-48C0-AACE-2589936FD372}" dt="2025-02-06T19:16:28.332" v="1152" actId="313"/>
        <pc:sldMkLst>
          <pc:docMk/>
          <pc:sldMk cId="2781255288" sldId="310"/>
        </pc:sldMkLst>
        <pc:spChg chg="mod">
          <ac:chgData name="Fredrik Bergsten" userId="08199065-7a8e-4c1d-87ee-e229c09a3361" providerId="ADAL" clId="{951D3C91-5576-48C0-AACE-2589936FD372}" dt="2025-02-06T19:13:00.752" v="868" actId="207"/>
          <ac:spMkLst>
            <pc:docMk/>
            <pc:sldMk cId="2781255288" sldId="310"/>
            <ac:spMk id="8" creationId="{BE44B7EC-675F-E1E0-9AD9-339EAC258371}"/>
          </ac:spMkLst>
        </pc:spChg>
        <pc:spChg chg="mod">
          <ac:chgData name="Fredrik Bergsten" userId="08199065-7a8e-4c1d-87ee-e229c09a3361" providerId="ADAL" clId="{951D3C91-5576-48C0-AACE-2589936FD372}" dt="2025-02-06T19:13:19.843" v="873" actId="207"/>
          <ac:spMkLst>
            <pc:docMk/>
            <pc:sldMk cId="2781255288" sldId="310"/>
            <ac:spMk id="11" creationId="{4CB3C5C0-5730-D333-B175-AEFCBC5D7A46}"/>
          </ac:spMkLst>
        </pc:spChg>
      </pc:sldChg>
      <pc:sldChg chg="modNotesTx">
        <pc:chgData name="Fredrik Bergsten" userId="08199065-7a8e-4c1d-87ee-e229c09a3361" providerId="ADAL" clId="{951D3C91-5576-48C0-AACE-2589936FD372}" dt="2025-02-06T19:22:57.730" v="1409" actId="6549"/>
        <pc:sldMkLst>
          <pc:docMk/>
          <pc:sldMk cId="2980322025" sldId="3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1D1-016A-E742-B530-B5B1E2514B36}" type="datetimeFigureOut">
              <a:rPr lang="sv-SE" smtClean="0"/>
              <a:t>2025-02-06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B0390-A51F-5346-AE94-7DB3E7335669}" type="slidenum">
              <a:rPr lang="sv-SE" smtClean="0"/>
              <a:t>‹#›</a:t>
            </a:fld>
            <a:endParaRPr lang="sv-SE"/>
          </a:p>
        </p:txBody>
      </p:sp>
    </p:spTree>
    <p:extLst>
      <p:ext uri="{BB962C8B-B14F-4D97-AF65-F5344CB8AC3E}">
        <p14:creationId xmlns:p14="http://schemas.microsoft.com/office/powerpoint/2010/main" val="3663356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31B5C-7ED5-AB5C-CBFC-31EE9910D00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DE60CCA-8CA0-A78B-B19B-24D208A5A4E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667BC8F-85C0-D6B1-0D64-D55CB35ED2D5}"/>
              </a:ext>
            </a:extLst>
          </p:cNvPr>
          <p:cNvSpPr>
            <a:spLocks noGrp="1"/>
          </p:cNvSpPr>
          <p:nvPr>
            <p:ph type="body" idx="1"/>
          </p:nvPr>
        </p:nvSpPr>
        <p:spPr/>
        <p:txBody>
          <a:bodyPr/>
          <a:lstStyle/>
          <a:p>
            <a:r>
              <a:rPr lang="sv-SE" sz="1800" dirty="0"/>
              <a:t>Som de flesta gruvbolag så redovisar Botnia </a:t>
            </a:r>
            <a:r>
              <a:rPr lang="sv-SE" sz="1800" dirty="0" err="1"/>
              <a:t>Exploration</a:t>
            </a:r>
            <a:r>
              <a:rPr lang="sv-SE" sz="1800" dirty="0"/>
              <a:t> numera en årlig uppdatering av mineralreserver och mineraltillgångar.</a:t>
            </a:r>
          </a:p>
          <a:p>
            <a:endParaRPr lang="sv-SE" sz="1800" dirty="0"/>
          </a:p>
          <a:p>
            <a:r>
              <a:rPr lang="sv-SE" sz="1800" dirty="0"/>
              <a:t>Normalt så kommer den redovisa ingående reserver och tillgångar samt dra ifrån det som brutits ut under året. </a:t>
            </a:r>
          </a:p>
          <a:p>
            <a:endParaRPr lang="sv-SE" sz="1800" dirty="0"/>
          </a:p>
          <a:p>
            <a:r>
              <a:rPr lang="sv-SE" sz="1800" dirty="0"/>
              <a:t>DETTA år sker dock samtidigt en uppdatering av själva underliggande blockmodellen med information från det borrprogram som Botnia genomförde under hösten tillsammans med </a:t>
            </a:r>
            <a:r>
              <a:rPr lang="sv-SE" sz="1800" dirty="0" err="1"/>
              <a:t>Protek</a:t>
            </a:r>
            <a:r>
              <a:rPr lang="sv-SE" sz="1800" dirty="0"/>
              <a:t>.</a:t>
            </a:r>
          </a:p>
          <a:p>
            <a:endParaRPr lang="sv-SE" sz="1800" dirty="0"/>
          </a:p>
          <a:p>
            <a:r>
              <a:rPr lang="sv-SE" sz="1800" dirty="0"/>
              <a:t>Blockmodelleringen har, precis som tidigare, utförts av </a:t>
            </a:r>
            <a:r>
              <a:rPr lang="sv-SE" sz="1800" dirty="0" err="1"/>
              <a:t>Geovista</a:t>
            </a:r>
            <a:r>
              <a:rPr lang="sv-SE" sz="1800" dirty="0"/>
              <a:t> med CP Thomas Lindholm som huvudansvarig.</a:t>
            </a:r>
          </a:p>
        </p:txBody>
      </p:sp>
      <p:sp>
        <p:nvSpPr>
          <p:cNvPr id="4" name="Platshållare för bildnummer 3">
            <a:extLst>
              <a:ext uri="{FF2B5EF4-FFF2-40B4-BE49-F238E27FC236}">
                <a16:creationId xmlns:a16="http://schemas.microsoft.com/office/drawing/2014/main" id="{BBBCE39C-12AE-FC53-AA08-664D0256C27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1B0390-A51F-5346-AE94-7DB3E7335669}"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5611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4BA20-1320-12E1-DB9D-537E1006D93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2A68082-9A1D-628E-C94A-CBB9C10616C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7921D51-5664-F816-BB40-18A2359DC8D2}"/>
              </a:ext>
            </a:extLst>
          </p:cNvPr>
          <p:cNvSpPr>
            <a:spLocks noGrp="1"/>
          </p:cNvSpPr>
          <p:nvPr>
            <p:ph type="body" idx="1"/>
          </p:nvPr>
        </p:nvSpPr>
        <p:spPr/>
        <p:txBody>
          <a:bodyPr/>
          <a:lstStyle/>
          <a:p>
            <a:r>
              <a:rPr lang="sv-SE" sz="1800" dirty="0"/>
              <a:t>I huvudsak så består förändringarna i blockmodellen av att borrinformation i sektionen -115 meter till -175 meter kunnat användas för att uppgradera det området, se den gula markeringen, från antagen tillgång till indikerad tillgång. Botnia </a:t>
            </a:r>
            <a:r>
              <a:rPr lang="sv-SE" sz="1800" dirty="0" err="1"/>
              <a:t>Exploration</a:t>
            </a:r>
            <a:r>
              <a:rPr lang="sv-SE" sz="1800" dirty="0"/>
              <a:t> har sedan visat att det kommer vara lönsamt att bryta området varför vi även överfört det till vår mineralreserv. </a:t>
            </a:r>
          </a:p>
          <a:p>
            <a:endParaRPr lang="sv-SE" sz="1800" dirty="0"/>
          </a:p>
          <a:p>
            <a:r>
              <a:rPr lang="sv-SE" sz="1800" dirty="0"/>
              <a:t>Den provtagning som gjordes i samband med provbrytningen 2017 har även inkluderats vid uppdateringen av blockmodellen.</a:t>
            </a:r>
          </a:p>
          <a:p>
            <a:endParaRPr lang="sv-SE" sz="1800" dirty="0"/>
          </a:p>
          <a:p>
            <a:r>
              <a:rPr lang="sv-SE" sz="1800" dirty="0"/>
              <a:t>Detta tillför, inklusive </a:t>
            </a:r>
            <a:r>
              <a:rPr lang="sv-SE" sz="1800" dirty="0" err="1"/>
              <a:t>gråberspåslag</a:t>
            </a:r>
            <a:r>
              <a:rPr lang="sv-SE" sz="1800" dirty="0"/>
              <a:t> ca 45 </a:t>
            </a:r>
            <a:r>
              <a:rPr lang="sv-SE" sz="1800" dirty="0" err="1"/>
              <a:t>kton</a:t>
            </a:r>
            <a:r>
              <a:rPr lang="sv-SE" sz="1800" dirty="0"/>
              <a:t> malm med en halt på 8,6 g/ton.</a:t>
            </a:r>
          </a:p>
          <a:p>
            <a:endParaRPr lang="sv-SE" sz="1800" dirty="0"/>
          </a:p>
          <a:p>
            <a:r>
              <a:rPr lang="sv-SE" sz="1800" dirty="0"/>
              <a:t>Detta enskilt ökar gruvans </a:t>
            </a:r>
            <a:r>
              <a:rPr lang="sv-SE" sz="1800" dirty="0" err="1"/>
              <a:t>livsläng</a:t>
            </a:r>
            <a:r>
              <a:rPr lang="sv-SE" sz="1800" dirty="0"/>
              <a:t> med lite drygt tre kvartal </a:t>
            </a:r>
          </a:p>
          <a:p>
            <a:endParaRPr lang="sv-SE" sz="1800" dirty="0"/>
          </a:p>
          <a:p>
            <a:r>
              <a:rPr lang="sv-SE" sz="1800" dirty="0"/>
              <a:t>Vi har även, baserat på erfarenheter kring malmens beskaffenhet och metoder för brytning, omvärderat antagandet om gråbergspåslag i reserven. Tidigare uppgick det till 10%. Vi räknar numera med ett gråbergspåslag med 30%. Detta leder till en utspädning av malmen som inte påverkar brytningstakten i gruvan, men givet anrikningsverkets tillståndsbegränsning om 50 </a:t>
            </a:r>
            <a:r>
              <a:rPr lang="sv-SE" sz="1800" dirty="0" err="1"/>
              <a:t>kton</a:t>
            </a:r>
            <a:r>
              <a:rPr lang="sv-SE" sz="1800" dirty="0"/>
              <a:t> lägger till ytterligare några kvartal.</a:t>
            </a:r>
          </a:p>
        </p:txBody>
      </p:sp>
      <p:sp>
        <p:nvSpPr>
          <p:cNvPr id="4" name="Platshållare för bildnummer 3">
            <a:extLst>
              <a:ext uri="{FF2B5EF4-FFF2-40B4-BE49-F238E27FC236}">
                <a16:creationId xmlns:a16="http://schemas.microsoft.com/office/drawing/2014/main" id="{7E654326-64FB-1055-E790-D9DC8ECD815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1B0390-A51F-5346-AE94-7DB3E7335669}"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9340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D01D5-3436-4CF0-5F61-27005CC3104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3AA412C-1B95-12C3-B841-E83D84AFF7C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EA7ABE0-0F1F-827F-7036-89BFEC138766}"/>
              </a:ext>
            </a:extLst>
          </p:cNvPr>
          <p:cNvSpPr>
            <a:spLocks noGrp="1"/>
          </p:cNvSpPr>
          <p:nvPr>
            <p:ph type="body" idx="1"/>
          </p:nvPr>
        </p:nvSpPr>
        <p:spPr/>
        <p:txBody>
          <a:bodyPr/>
          <a:lstStyle/>
          <a:p>
            <a:r>
              <a:rPr lang="sv-SE" sz="1800" dirty="0"/>
              <a:t>För att illustrera gråbergspåslaget så har vi har lagt in en bild på en av våra malmgavlar som brutits under hösten.</a:t>
            </a:r>
          </a:p>
          <a:p>
            <a:endParaRPr lang="sv-SE" sz="1800" dirty="0"/>
          </a:p>
          <a:p>
            <a:r>
              <a:rPr lang="sv-SE" sz="1800" dirty="0"/>
              <a:t>Vid blå pilen ser man malmen som ligger i vänster sida i malmorten och lutar in i brytningsrummet med ca 50-55 graders lutning.</a:t>
            </a:r>
          </a:p>
          <a:p>
            <a:endParaRPr lang="sv-SE" sz="1800" dirty="0"/>
          </a:p>
          <a:p>
            <a:r>
              <a:rPr lang="sv-SE" sz="1800" dirty="0"/>
              <a:t>Vid den gula pilen ser man det gråberg i malmrummet som finna i den </a:t>
            </a:r>
            <a:r>
              <a:rPr lang="sv-SE" sz="1800" dirty="0" err="1"/>
              <a:t>såkallade</a:t>
            </a:r>
            <a:r>
              <a:rPr lang="sv-SE" sz="1800" dirty="0"/>
              <a:t> ”liggväggen” på </a:t>
            </a:r>
            <a:r>
              <a:rPr lang="sv-SE" sz="1800" dirty="0" err="1"/>
              <a:t>gruvspråk</a:t>
            </a:r>
            <a:r>
              <a:rPr lang="sv-SE" sz="1800" dirty="0"/>
              <a:t>. Denna kan tillförlitligt sorteras bort genom att spränga och lasta ut den först, varefter malmen sedan kan skjutas ut.</a:t>
            </a:r>
          </a:p>
          <a:p>
            <a:endParaRPr lang="sv-SE" sz="1800" dirty="0"/>
          </a:p>
          <a:p>
            <a:r>
              <a:rPr lang="sv-SE" sz="1800" dirty="0"/>
              <a:t>Det ”gråbergspåslag” som Botnia </a:t>
            </a:r>
            <a:r>
              <a:rPr lang="sv-SE" sz="1800" dirty="0" err="1"/>
              <a:t>Exploration</a:t>
            </a:r>
            <a:r>
              <a:rPr lang="sv-SE" sz="1800" dirty="0"/>
              <a:t> har större utmaningar att undvika är det grönmarkerade området i hängväggen. Den skiva av så kallat </a:t>
            </a:r>
            <a:r>
              <a:rPr lang="sv-SE" sz="1800" dirty="0" err="1"/>
              <a:t>mafiskt</a:t>
            </a:r>
            <a:r>
              <a:rPr lang="sv-SE" sz="1800" dirty="0"/>
              <a:t>-, eller </a:t>
            </a:r>
            <a:r>
              <a:rPr lang="sv-SE" sz="1800" dirty="0" err="1"/>
              <a:t>utramafiskt</a:t>
            </a:r>
            <a:r>
              <a:rPr lang="sv-SE" sz="1800" dirty="0"/>
              <a:t> berg som följer malmen. Det är en mjuk bergart och stora delar av den tenderar att lossna från resten den så kallade ”hängväggen” när malmen skjuts. Detta har varit en av de främsta bidragande orsakerna till att vi haft ett större gråbergspåslag än förväntat, och varför vi väljer att öka gråbergspåslaget i vår mineralreserv.</a:t>
            </a:r>
          </a:p>
        </p:txBody>
      </p:sp>
      <p:sp>
        <p:nvSpPr>
          <p:cNvPr id="4" name="Platshållare för bildnummer 3">
            <a:extLst>
              <a:ext uri="{FF2B5EF4-FFF2-40B4-BE49-F238E27FC236}">
                <a16:creationId xmlns:a16="http://schemas.microsoft.com/office/drawing/2014/main" id="{5C5B5F75-B17A-9441-B68C-4E8742C55C3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1B0390-A51F-5346-AE94-7DB3E7335669}"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8802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FFBD2-FF14-81A7-1DBC-5424DA8BE69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D8D77BF-61DF-FAD7-C0F9-F26ACD7E97D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A520C7A-4D32-07B9-EDAF-883B22FBA5FB}"/>
              </a:ext>
            </a:extLst>
          </p:cNvPr>
          <p:cNvSpPr>
            <a:spLocks noGrp="1"/>
          </p:cNvSpPr>
          <p:nvPr>
            <p:ph type="body" idx="1"/>
          </p:nvPr>
        </p:nvSpPr>
        <p:spPr/>
        <p:txBody>
          <a:bodyPr/>
          <a:lstStyle/>
          <a:p>
            <a:r>
              <a:rPr lang="sv-SE" sz="1800" dirty="0"/>
              <a:t>Denna tabell visar förändringarna i vår reserv under året, fram till årsskiftet 2025. </a:t>
            </a:r>
          </a:p>
          <a:p>
            <a:endParaRPr lang="sv-SE" sz="1800" dirty="0"/>
          </a:p>
          <a:p>
            <a:r>
              <a:rPr lang="sv-SE" sz="1800" dirty="0"/>
              <a:t>Den brutna malmen har avförts, olyckligtvis med högre gråbergspåslag än önskat. </a:t>
            </a:r>
          </a:p>
          <a:p>
            <a:r>
              <a:rPr lang="sv-SE" sz="1800" dirty="0"/>
              <a:t>Därefter har tillförts malm, genom uppgradering från antagen mineraltillgång till indikerad, vilket Botnia </a:t>
            </a:r>
            <a:r>
              <a:rPr lang="sv-SE" sz="1800" dirty="0" err="1"/>
              <a:t>Exploration</a:t>
            </a:r>
            <a:r>
              <a:rPr lang="sv-SE" sz="1800" dirty="0"/>
              <a:t> sedan kunnat visa är ekonomiskt lönsamma varför hela det utökade indikerade tonnaget klassats som reserv. </a:t>
            </a:r>
          </a:p>
          <a:p>
            <a:r>
              <a:rPr lang="sv-SE" sz="1800" dirty="0"/>
              <a:t>Tillsammans med kalkylerade gråbergspåslag uppgår tillskottet till 45 </a:t>
            </a:r>
            <a:r>
              <a:rPr lang="sv-SE" sz="1800" dirty="0" err="1"/>
              <a:t>kton</a:t>
            </a:r>
            <a:r>
              <a:rPr lang="sv-SE" sz="1800" dirty="0"/>
              <a:t>. Mycket glädjande med det tillförda tonnaget är att det tillförts med en betydande haltökning.</a:t>
            </a:r>
          </a:p>
          <a:p>
            <a:endParaRPr lang="sv-SE" sz="1800" dirty="0"/>
          </a:p>
          <a:p>
            <a:r>
              <a:rPr lang="sv-SE" sz="1800" dirty="0"/>
              <a:t>Därefter följer de justeringar som, av olika anledningar gjorts av blockmodellen, den största där är att gråbergspåslaget ökats. Det ökade gråbergspåslaget har ingen negativ effekt på tidplanen för brytningen eller mängden guld, eftersom det är gråberg som sedan tidigare ligger inom designen för det planerade arbetet. Det innebär endast en mindre kostnadsökning i from av transporter till anrikningsverket och den fasta anrikningskostnaden.</a:t>
            </a:r>
          </a:p>
          <a:p>
            <a:endParaRPr lang="sv-SE" sz="1800" dirty="0"/>
          </a:p>
          <a:p>
            <a:r>
              <a:rPr lang="sv-SE" sz="1800" dirty="0"/>
              <a:t>Botnia </a:t>
            </a:r>
            <a:r>
              <a:rPr lang="sv-SE" sz="1800" dirty="0" err="1"/>
              <a:t>Explorations</a:t>
            </a:r>
            <a:r>
              <a:rPr lang="sv-SE" sz="1800" dirty="0"/>
              <a:t> nya mineral reserv har granskats och godkänt av Thomas Lindholm, kompetent person inom PERC och anställd på </a:t>
            </a:r>
            <a:r>
              <a:rPr lang="sv-SE" sz="1800" dirty="0" err="1"/>
              <a:t>Geovista</a:t>
            </a:r>
            <a:r>
              <a:rPr lang="sv-SE" sz="1800" dirty="0"/>
              <a:t> AB.</a:t>
            </a:r>
          </a:p>
        </p:txBody>
      </p:sp>
      <p:sp>
        <p:nvSpPr>
          <p:cNvPr id="4" name="Platshållare för bildnummer 3">
            <a:extLst>
              <a:ext uri="{FF2B5EF4-FFF2-40B4-BE49-F238E27FC236}">
                <a16:creationId xmlns:a16="http://schemas.microsoft.com/office/drawing/2014/main" id="{0709B8A7-FB9F-C1A5-A437-85346B41EE1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1B0390-A51F-5346-AE94-7DB3E7335669}"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99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CD751-CA39-761E-B3B8-11C95C7CA13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F441E1A-C590-7549-B6E8-78D8BD1F972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DEC038B-3B63-DAEA-DDBF-46915E461434}"/>
              </a:ext>
            </a:extLst>
          </p:cNvPr>
          <p:cNvSpPr>
            <a:spLocks noGrp="1"/>
          </p:cNvSpPr>
          <p:nvPr>
            <p:ph type="body" idx="1"/>
          </p:nvPr>
        </p:nvSpPr>
        <p:spPr/>
        <p:txBody>
          <a:bodyPr/>
          <a:lstStyle/>
          <a:p>
            <a:r>
              <a:rPr lang="sv-SE" sz="1800" dirty="0"/>
              <a:t>Vad gäller mineraltillgångarna så har de givetvis minskat en del till följd av att genom bättre kännedom överförts till Botnia </a:t>
            </a:r>
            <a:r>
              <a:rPr lang="sv-SE" sz="1800" dirty="0" err="1"/>
              <a:t>Explorations</a:t>
            </a:r>
            <a:r>
              <a:rPr lang="sv-SE" sz="1800" dirty="0"/>
              <a:t> mineralreserv, vilket förstås är mycket glädjande.</a:t>
            </a:r>
          </a:p>
          <a:p>
            <a:endParaRPr lang="sv-SE" sz="1800" dirty="0"/>
          </a:p>
          <a:p>
            <a:r>
              <a:rPr lang="sv-SE" sz="1800" dirty="0"/>
              <a:t>Kvarstår som antagen tillgång gör området mellan 175 meter och 250 meters djup i blockmodellen (se den gula stolpen), vilka Botnia </a:t>
            </a:r>
            <a:r>
              <a:rPr lang="sv-SE" sz="1800" dirty="0" err="1"/>
              <a:t>Exploration</a:t>
            </a:r>
            <a:r>
              <a:rPr lang="sv-SE" sz="1800" dirty="0"/>
              <a:t> ännu inte haft möjlighet att borra mot.</a:t>
            </a:r>
          </a:p>
          <a:p>
            <a:endParaRPr lang="sv-SE" sz="1800" dirty="0"/>
          </a:p>
          <a:p>
            <a:r>
              <a:rPr lang="sv-SE" sz="1800" dirty="0"/>
              <a:t>Avseende det kvarstående området så har det gjorts en lite ”snävare” tolkning av geometrierna baserade på tidigare borrhålsresultat, vilket gjort att visst ytterligare tonnage har avförts ur mineraltillgångarna. </a:t>
            </a:r>
          </a:p>
          <a:p>
            <a:endParaRPr lang="sv-SE" sz="1800" dirty="0"/>
          </a:p>
          <a:p>
            <a:r>
              <a:rPr lang="sv-SE" sz="1800" dirty="0"/>
              <a:t>Det tonnage som avförts har inte steriliserats, då det kräver borresultat för detta, utan de har så att säga återförts till den geologiska potentialen.</a:t>
            </a:r>
          </a:p>
          <a:p>
            <a:endParaRPr lang="sv-SE" sz="1800" dirty="0"/>
          </a:p>
          <a:p>
            <a:r>
              <a:rPr lang="sv-SE" sz="1800" dirty="0"/>
              <a:t>Den geologiska potentialen anses idag framförallt ligga inom tre områden på djupet av fyndigheten, södra sidan, norra sidan samt mot djupet, representerat av de tre figurerna.</a:t>
            </a:r>
          </a:p>
          <a:p>
            <a:endParaRPr lang="sv-SE" sz="1800" dirty="0"/>
          </a:p>
          <a:p>
            <a:r>
              <a:rPr lang="sv-SE" sz="1800" dirty="0"/>
              <a:t>Planen för att undersöka dessa potentialer kräver att en undersökningsort drivs från 120 meters nivån (ungefär det övre strecket) i rak västlig riktning, om cirka 100-120 meter. Där kan </a:t>
            </a:r>
            <a:r>
              <a:rPr lang="sv-SE" sz="1800" dirty="0" err="1"/>
              <a:t>borrplatser</a:t>
            </a:r>
            <a:r>
              <a:rPr lang="sv-SE" sz="1800" dirty="0"/>
              <a:t> etableras vilka gör det möjligt att undersöka de mest intressanta områdena. </a:t>
            </a:r>
          </a:p>
          <a:p>
            <a:endParaRPr lang="sv-SE" sz="1800" dirty="0"/>
          </a:p>
          <a:p>
            <a:r>
              <a:rPr lang="sv-SE" sz="1800" dirty="0"/>
              <a:t>Prospekteringsorten kan sannolikt startas under Q4 2025 och vara klar för borrning i början av Q1 2026</a:t>
            </a:r>
          </a:p>
        </p:txBody>
      </p:sp>
      <p:sp>
        <p:nvSpPr>
          <p:cNvPr id="4" name="Platshållare för bildnummer 3">
            <a:extLst>
              <a:ext uri="{FF2B5EF4-FFF2-40B4-BE49-F238E27FC236}">
                <a16:creationId xmlns:a16="http://schemas.microsoft.com/office/drawing/2014/main" id="{0852EBA1-67A3-9EED-953F-23A34FF7365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1B0390-A51F-5346-AE94-7DB3E7335669}"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2751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11B0390-A51F-5346-AE94-7DB3E7335669}" type="slidenum">
              <a:rPr lang="sv-SE" smtClean="0"/>
              <a:t>7</a:t>
            </a:fld>
            <a:endParaRPr lang="sv-SE"/>
          </a:p>
        </p:txBody>
      </p:sp>
    </p:spTree>
    <p:extLst>
      <p:ext uri="{BB962C8B-B14F-4D97-AF65-F5344CB8AC3E}">
        <p14:creationId xmlns:p14="http://schemas.microsoft.com/office/powerpoint/2010/main" val="370128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57BE6B4E-7140-9B41-86D1-F43ECC9CB943}" type="datetimeFigureOut">
              <a:rPr lang="sv-SE" smtClean="0"/>
              <a:t>2025-02-06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F63BE51-33A7-1740-A214-2CDB2AE234BE}" type="slidenum">
              <a:rPr lang="sv-SE" smtClean="0"/>
              <a:t>‹#›</a:t>
            </a:fld>
            <a:endParaRPr lang="sv-SE"/>
          </a:p>
        </p:txBody>
      </p:sp>
    </p:spTree>
    <p:extLst>
      <p:ext uri="{BB962C8B-B14F-4D97-AF65-F5344CB8AC3E}">
        <p14:creationId xmlns:p14="http://schemas.microsoft.com/office/powerpoint/2010/main" val="3919535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7BE6B4E-7140-9B41-86D1-F43ECC9CB943}" type="datetimeFigureOut">
              <a:rPr lang="sv-SE" smtClean="0"/>
              <a:t>2025-02-06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F63BE51-33A7-1740-A214-2CDB2AE234BE}" type="slidenum">
              <a:rPr lang="sv-SE" smtClean="0"/>
              <a:t>‹#›</a:t>
            </a:fld>
            <a:endParaRPr lang="sv-SE"/>
          </a:p>
        </p:txBody>
      </p:sp>
    </p:spTree>
    <p:extLst>
      <p:ext uri="{BB962C8B-B14F-4D97-AF65-F5344CB8AC3E}">
        <p14:creationId xmlns:p14="http://schemas.microsoft.com/office/powerpoint/2010/main" val="2556756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7BE6B4E-7140-9B41-86D1-F43ECC9CB943}" type="datetimeFigureOut">
              <a:rPr lang="sv-SE" smtClean="0"/>
              <a:t>2025-02-06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F63BE51-33A7-1740-A214-2CDB2AE234BE}" type="slidenum">
              <a:rPr lang="sv-SE" smtClean="0"/>
              <a:t>‹#›</a:t>
            </a:fld>
            <a:endParaRPr lang="sv-SE"/>
          </a:p>
        </p:txBody>
      </p:sp>
    </p:spTree>
    <p:extLst>
      <p:ext uri="{BB962C8B-B14F-4D97-AF65-F5344CB8AC3E}">
        <p14:creationId xmlns:p14="http://schemas.microsoft.com/office/powerpoint/2010/main" val="140880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7BE6B4E-7140-9B41-86D1-F43ECC9CB943}" type="datetimeFigureOut">
              <a:rPr lang="sv-SE" smtClean="0"/>
              <a:t>2025-02-06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F63BE51-33A7-1740-A214-2CDB2AE234BE}" type="slidenum">
              <a:rPr lang="sv-SE" smtClean="0"/>
              <a:t>‹#›</a:t>
            </a:fld>
            <a:endParaRPr lang="sv-SE"/>
          </a:p>
        </p:txBody>
      </p:sp>
    </p:spTree>
    <p:extLst>
      <p:ext uri="{BB962C8B-B14F-4D97-AF65-F5344CB8AC3E}">
        <p14:creationId xmlns:p14="http://schemas.microsoft.com/office/powerpoint/2010/main" val="1041859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57BE6B4E-7140-9B41-86D1-F43ECC9CB943}" type="datetimeFigureOut">
              <a:rPr lang="sv-SE" smtClean="0"/>
              <a:t>2025-02-06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F63BE51-33A7-1740-A214-2CDB2AE234BE}" type="slidenum">
              <a:rPr lang="sv-SE" smtClean="0"/>
              <a:t>‹#›</a:t>
            </a:fld>
            <a:endParaRPr lang="sv-SE"/>
          </a:p>
        </p:txBody>
      </p:sp>
    </p:spTree>
    <p:extLst>
      <p:ext uri="{BB962C8B-B14F-4D97-AF65-F5344CB8AC3E}">
        <p14:creationId xmlns:p14="http://schemas.microsoft.com/office/powerpoint/2010/main" val="331445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57BE6B4E-7140-9B41-86D1-F43ECC9CB943}" type="datetimeFigureOut">
              <a:rPr lang="sv-SE" smtClean="0"/>
              <a:t>2025-02-06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F63BE51-33A7-1740-A214-2CDB2AE234BE}" type="slidenum">
              <a:rPr lang="sv-SE" smtClean="0"/>
              <a:t>‹#›</a:t>
            </a:fld>
            <a:endParaRPr lang="sv-SE"/>
          </a:p>
        </p:txBody>
      </p:sp>
    </p:spTree>
    <p:extLst>
      <p:ext uri="{BB962C8B-B14F-4D97-AF65-F5344CB8AC3E}">
        <p14:creationId xmlns:p14="http://schemas.microsoft.com/office/powerpoint/2010/main" val="416678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57BE6B4E-7140-9B41-86D1-F43ECC9CB943}" type="datetimeFigureOut">
              <a:rPr lang="sv-SE" smtClean="0"/>
              <a:t>2025-02-06</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BF63BE51-33A7-1740-A214-2CDB2AE234BE}" type="slidenum">
              <a:rPr lang="sv-SE" smtClean="0"/>
              <a:t>‹#›</a:t>
            </a:fld>
            <a:endParaRPr lang="sv-SE"/>
          </a:p>
        </p:txBody>
      </p:sp>
    </p:spTree>
    <p:extLst>
      <p:ext uri="{BB962C8B-B14F-4D97-AF65-F5344CB8AC3E}">
        <p14:creationId xmlns:p14="http://schemas.microsoft.com/office/powerpoint/2010/main" val="376416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57BE6B4E-7140-9B41-86D1-F43ECC9CB943}" type="datetimeFigureOut">
              <a:rPr lang="sv-SE" smtClean="0"/>
              <a:t>2025-02-06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BF63BE51-33A7-1740-A214-2CDB2AE234BE}" type="slidenum">
              <a:rPr lang="sv-SE" smtClean="0"/>
              <a:t>‹#›</a:t>
            </a:fld>
            <a:endParaRPr lang="sv-SE"/>
          </a:p>
        </p:txBody>
      </p:sp>
    </p:spTree>
    <p:extLst>
      <p:ext uri="{BB962C8B-B14F-4D97-AF65-F5344CB8AC3E}">
        <p14:creationId xmlns:p14="http://schemas.microsoft.com/office/powerpoint/2010/main" val="949548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E6B4E-7140-9B41-86D1-F43ECC9CB943}" type="datetimeFigureOut">
              <a:rPr lang="sv-SE" smtClean="0"/>
              <a:t>2025-02-06</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BF63BE51-33A7-1740-A214-2CDB2AE234BE}" type="slidenum">
              <a:rPr lang="sv-SE" smtClean="0"/>
              <a:t>‹#›</a:t>
            </a:fld>
            <a:endParaRPr lang="sv-SE"/>
          </a:p>
        </p:txBody>
      </p:sp>
    </p:spTree>
    <p:extLst>
      <p:ext uri="{BB962C8B-B14F-4D97-AF65-F5344CB8AC3E}">
        <p14:creationId xmlns:p14="http://schemas.microsoft.com/office/powerpoint/2010/main" val="2571373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7BE6B4E-7140-9B41-86D1-F43ECC9CB943}" type="datetimeFigureOut">
              <a:rPr lang="sv-SE" smtClean="0"/>
              <a:t>2025-02-06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F63BE51-33A7-1740-A214-2CDB2AE234BE}" type="slidenum">
              <a:rPr lang="sv-SE" smtClean="0"/>
              <a:t>‹#›</a:t>
            </a:fld>
            <a:endParaRPr lang="sv-SE"/>
          </a:p>
        </p:txBody>
      </p:sp>
    </p:spTree>
    <p:extLst>
      <p:ext uri="{BB962C8B-B14F-4D97-AF65-F5344CB8AC3E}">
        <p14:creationId xmlns:p14="http://schemas.microsoft.com/office/powerpoint/2010/main" val="320150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7BE6B4E-7140-9B41-86D1-F43ECC9CB943}" type="datetimeFigureOut">
              <a:rPr lang="sv-SE" smtClean="0"/>
              <a:t>2025-02-06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F63BE51-33A7-1740-A214-2CDB2AE234BE}" type="slidenum">
              <a:rPr lang="sv-SE" smtClean="0"/>
              <a:t>‹#›</a:t>
            </a:fld>
            <a:endParaRPr lang="sv-SE"/>
          </a:p>
        </p:txBody>
      </p:sp>
    </p:spTree>
    <p:extLst>
      <p:ext uri="{BB962C8B-B14F-4D97-AF65-F5344CB8AC3E}">
        <p14:creationId xmlns:p14="http://schemas.microsoft.com/office/powerpoint/2010/main" val="1659231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BE6B4E-7140-9B41-86D1-F43ECC9CB943}" type="datetimeFigureOut">
              <a:rPr lang="sv-SE" smtClean="0"/>
              <a:t>2025-02-06</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63BE51-33A7-1740-A214-2CDB2AE234BE}" type="slidenum">
              <a:rPr lang="sv-SE" smtClean="0"/>
              <a:t>‹#›</a:t>
            </a:fld>
            <a:endParaRPr lang="sv-SE"/>
          </a:p>
        </p:txBody>
      </p:sp>
    </p:spTree>
    <p:extLst>
      <p:ext uri="{BB962C8B-B14F-4D97-AF65-F5344CB8AC3E}">
        <p14:creationId xmlns:p14="http://schemas.microsoft.com/office/powerpoint/2010/main" val="2879016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cid:image001.png@01DB7714.3A732EC0" TargetMode="Externa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cid:image001.png@01DB7714.3A732EC0"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cid:image001.png@01DB7714.3A732EC0"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Bildobjekt 5" descr="En bild som visar svart, mörker&#10;&#10;Automatiskt genererad beskrivning">
            <a:extLst>
              <a:ext uri="{FF2B5EF4-FFF2-40B4-BE49-F238E27FC236}">
                <a16:creationId xmlns:a16="http://schemas.microsoft.com/office/drawing/2014/main" id="{48DBA4EE-9CA9-0E8B-16B0-F5DC7312F6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0636" y="327111"/>
            <a:ext cx="1827084" cy="361509"/>
          </a:xfrm>
          <a:prstGeom prst="rect">
            <a:avLst/>
          </a:prstGeom>
        </p:spPr>
      </p:pic>
      <p:pic>
        <p:nvPicPr>
          <p:cNvPr id="8" name="Bildobjekt 7">
            <a:extLst>
              <a:ext uri="{FF2B5EF4-FFF2-40B4-BE49-F238E27FC236}">
                <a16:creationId xmlns:a16="http://schemas.microsoft.com/office/drawing/2014/main" id="{874B8F53-77C6-52E8-101C-D4EA500A50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0636" y="914400"/>
            <a:ext cx="11570729" cy="4225159"/>
          </a:xfrm>
          <a:prstGeom prst="rect">
            <a:avLst/>
          </a:prstGeom>
        </p:spPr>
      </p:pic>
      <p:sp>
        <p:nvSpPr>
          <p:cNvPr id="9" name="textruta 8">
            <a:extLst>
              <a:ext uri="{FF2B5EF4-FFF2-40B4-BE49-F238E27FC236}">
                <a16:creationId xmlns:a16="http://schemas.microsoft.com/office/drawing/2014/main" id="{A8250837-D233-CBE0-2D1C-44B31610E984}"/>
              </a:ext>
            </a:extLst>
          </p:cNvPr>
          <p:cNvSpPr txBox="1"/>
          <p:nvPr/>
        </p:nvSpPr>
        <p:spPr>
          <a:xfrm>
            <a:off x="234920" y="5281255"/>
            <a:ext cx="10485631" cy="1138773"/>
          </a:xfrm>
          <a:prstGeom prst="rect">
            <a:avLst/>
          </a:prstGeom>
          <a:noFill/>
        </p:spPr>
        <p:txBody>
          <a:bodyPr wrap="square" rtlCol="0">
            <a:spAutoFit/>
          </a:bodyPr>
          <a:lstStyle/>
          <a:p>
            <a:r>
              <a:rPr lang="sv-SE" sz="4000" b="1" dirty="0">
                <a:solidFill>
                  <a:schemeClr val="tx2"/>
                </a:solidFill>
                <a:latin typeface="Expose Black" pitchFamily="2" charset="77"/>
              </a:rPr>
              <a:t>Botnia </a:t>
            </a:r>
            <a:r>
              <a:rPr lang="sv-SE" sz="4000" b="1" dirty="0" err="1">
                <a:solidFill>
                  <a:schemeClr val="tx2"/>
                </a:solidFill>
                <a:latin typeface="Expose Black" pitchFamily="2" charset="77"/>
              </a:rPr>
              <a:t>Exploration</a:t>
            </a:r>
            <a:r>
              <a:rPr lang="sv-SE" sz="4000" b="1" dirty="0">
                <a:solidFill>
                  <a:schemeClr val="tx2"/>
                </a:solidFill>
                <a:latin typeface="Expose Black" pitchFamily="2" charset="77"/>
              </a:rPr>
              <a:t> – Uppdaterad mineralreserv</a:t>
            </a:r>
          </a:p>
          <a:p>
            <a:r>
              <a:rPr lang="sv-SE" sz="2800" dirty="0">
                <a:solidFill>
                  <a:schemeClr val="tx2"/>
                </a:solidFill>
                <a:latin typeface="Expose" pitchFamily="2" charset="77"/>
              </a:rPr>
              <a:t>Nasdaq </a:t>
            </a:r>
            <a:r>
              <a:rPr lang="sv-SE" sz="2800" dirty="0" err="1">
                <a:solidFill>
                  <a:schemeClr val="tx2"/>
                </a:solidFill>
                <a:latin typeface="Expose" pitchFamily="2" charset="77"/>
              </a:rPr>
              <a:t>First</a:t>
            </a:r>
            <a:r>
              <a:rPr lang="sv-SE" sz="2800" dirty="0">
                <a:solidFill>
                  <a:schemeClr val="tx2"/>
                </a:solidFill>
                <a:latin typeface="Expose" pitchFamily="2" charset="77"/>
              </a:rPr>
              <a:t> North </a:t>
            </a:r>
            <a:r>
              <a:rPr lang="sv-SE" sz="2800" dirty="0" err="1">
                <a:solidFill>
                  <a:schemeClr val="tx2"/>
                </a:solidFill>
                <a:latin typeface="Expose" pitchFamily="2" charset="77"/>
              </a:rPr>
              <a:t>Growth</a:t>
            </a:r>
            <a:r>
              <a:rPr lang="sv-SE" sz="2800" dirty="0">
                <a:solidFill>
                  <a:schemeClr val="tx2"/>
                </a:solidFill>
                <a:latin typeface="Expose" pitchFamily="2" charset="77"/>
              </a:rPr>
              <a:t>: BOTX</a:t>
            </a:r>
          </a:p>
        </p:txBody>
      </p:sp>
    </p:spTree>
    <p:extLst>
      <p:ext uri="{BB962C8B-B14F-4D97-AF65-F5344CB8AC3E}">
        <p14:creationId xmlns:p14="http://schemas.microsoft.com/office/powerpoint/2010/main" val="2882783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6C90F63E-D06B-7554-C8A1-1F5E96BA637D}"/>
            </a:ext>
          </a:extLst>
        </p:cNvPr>
        <p:cNvGrpSpPr/>
        <p:nvPr/>
      </p:nvGrpSpPr>
      <p:grpSpPr>
        <a:xfrm>
          <a:off x="0" y="0"/>
          <a:ext cx="0" cy="0"/>
          <a:chOff x="0" y="0"/>
          <a:chExt cx="0" cy="0"/>
        </a:xfrm>
      </p:grpSpPr>
      <p:pic>
        <p:nvPicPr>
          <p:cNvPr id="3" name="Bildobjekt 2" descr="En bild som visar Teckensnitt, Grafik, logotyp, text&#10;&#10;Automatiskt genererad beskrivning">
            <a:extLst>
              <a:ext uri="{FF2B5EF4-FFF2-40B4-BE49-F238E27FC236}">
                <a16:creationId xmlns:a16="http://schemas.microsoft.com/office/drawing/2014/main" id="{69D8DB93-6606-528C-27D9-0782D5DB87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635" y="327111"/>
            <a:ext cx="1827084" cy="361509"/>
          </a:xfrm>
          <a:prstGeom prst="rect">
            <a:avLst/>
          </a:prstGeom>
        </p:spPr>
      </p:pic>
      <p:cxnSp>
        <p:nvCxnSpPr>
          <p:cNvPr id="6" name="Rak 5">
            <a:extLst>
              <a:ext uri="{FF2B5EF4-FFF2-40B4-BE49-F238E27FC236}">
                <a16:creationId xmlns:a16="http://schemas.microsoft.com/office/drawing/2014/main" id="{65D00626-7324-8D10-7979-DADC00552969}"/>
              </a:ext>
            </a:extLst>
          </p:cNvPr>
          <p:cNvCxnSpPr>
            <a:cxnSpLocks/>
          </p:cNvCxnSpPr>
          <p:nvPr/>
        </p:nvCxnSpPr>
        <p:spPr>
          <a:xfrm>
            <a:off x="-243068" y="1268888"/>
            <a:ext cx="10439051" cy="0"/>
          </a:xfrm>
          <a:prstGeom prst="line">
            <a:avLst/>
          </a:prstGeom>
          <a:ln>
            <a:headEnd type="oval"/>
          </a:ln>
        </p:spPr>
        <p:style>
          <a:lnRef idx="2">
            <a:schemeClr val="accent1"/>
          </a:lnRef>
          <a:fillRef idx="0">
            <a:schemeClr val="accent1"/>
          </a:fillRef>
          <a:effectRef idx="1">
            <a:schemeClr val="accent1"/>
          </a:effectRef>
          <a:fontRef idx="minor">
            <a:schemeClr val="tx1"/>
          </a:fontRef>
        </p:style>
      </p:cxnSp>
      <p:cxnSp>
        <p:nvCxnSpPr>
          <p:cNvPr id="14" name="Vinklad  13">
            <a:extLst>
              <a:ext uri="{FF2B5EF4-FFF2-40B4-BE49-F238E27FC236}">
                <a16:creationId xmlns:a16="http://schemas.microsoft.com/office/drawing/2014/main" id="{646F28E9-92BC-0EE6-2696-C1770CDBA3A6}"/>
              </a:ext>
            </a:extLst>
          </p:cNvPr>
          <p:cNvCxnSpPr>
            <a:cxnSpLocks/>
          </p:cNvCxnSpPr>
          <p:nvPr/>
        </p:nvCxnSpPr>
        <p:spPr>
          <a:xfrm flipV="1">
            <a:off x="8199967" y="321108"/>
            <a:ext cx="3992033" cy="947780"/>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 name="Rak 1">
            <a:extLst>
              <a:ext uri="{FF2B5EF4-FFF2-40B4-BE49-F238E27FC236}">
                <a16:creationId xmlns:a16="http://schemas.microsoft.com/office/drawing/2014/main" id="{F00DB7B6-F05E-1C00-8BB5-7122571C4477}"/>
              </a:ext>
            </a:extLst>
          </p:cNvPr>
          <p:cNvCxnSpPr>
            <a:cxnSpLocks/>
          </p:cNvCxnSpPr>
          <p:nvPr/>
        </p:nvCxnSpPr>
        <p:spPr>
          <a:xfrm rot="5400000">
            <a:off x="3952920" y="1023626"/>
            <a:ext cx="499042" cy="0"/>
          </a:xfrm>
          <a:prstGeom prst="line">
            <a:avLst/>
          </a:prstGeom>
          <a:ln>
            <a:headEnd type="none"/>
          </a:ln>
        </p:spPr>
        <p:style>
          <a:lnRef idx="2">
            <a:schemeClr val="accent1"/>
          </a:lnRef>
          <a:fillRef idx="0">
            <a:schemeClr val="accent1"/>
          </a:fillRef>
          <a:effectRef idx="1">
            <a:schemeClr val="accent1"/>
          </a:effectRef>
          <a:fontRef idx="minor">
            <a:schemeClr val="tx1"/>
          </a:fontRef>
        </p:style>
      </p:cxnSp>
      <p:sp>
        <p:nvSpPr>
          <p:cNvPr id="4" name="textruta 3">
            <a:extLst>
              <a:ext uri="{FF2B5EF4-FFF2-40B4-BE49-F238E27FC236}">
                <a16:creationId xmlns:a16="http://schemas.microsoft.com/office/drawing/2014/main" id="{E45DB088-78F0-D2D9-9F66-362CD1737A08}"/>
              </a:ext>
            </a:extLst>
          </p:cNvPr>
          <p:cNvSpPr txBox="1"/>
          <p:nvPr/>
        </p:nvSpPr>
        <p:spPr>
          <a:xfrm>
            <a:off x="3176592" y="555450"/>
            <a:ext cx="2051699" cy="306467"/>
          </a:xfrm>
          <a:prstGeom prst="round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v-SE" sz="1200" dirty="0">
                <a:solidFill>
                  <a:srgbClr val="38332B"/>
                </a:solidFill>
                <a:latin typeface="Expose" pitchFamily="2" charset="77"/>
              </a:rPr>
              <a:t>Uppdatering av Mineralreserv</a:t>
            </a:r>
            <a:endParaRPr kumimoji="0" lang="sv-SE" sz="1200" b="0" i="0" u="none" strike="noStrike" kern="1200" cap="none" spc="0" normalizeH="0" baseline="0" noProof="0" dirty="0">
              <a:ln>
                <a:noFill/>
              </a:ln>
              <a:solidFill>
                <a:srgbClr val="000000"/>
              </a:solidFill>
              <a:effectLst/>
              <a:uLnTx/>
              <a:uFillTx/>
              <a:latin typeface="Expose Medium" pitchFamily="2" charset="77"/>
              <a:ea typeface="+mn-ea"/>
              <a:cs typeface="+mn-cs"/>
            </a:endParaRPr>
          </a:p>
        </p:txBody>
      </p:sp>
      <p:pic>
        <p:nvPicPr>
          <p:cNvPr id="1026" name="Picture 2">
            <a:extLst>
              <a:ext uri="{FF2B5EF4-FFF2-40B4-BE49-F238E27FC236}">
                <a16:creationId xmlns:a16="http://schemas.microsoft.com/office/drawing/2014/main" id="{CDE9D2AE-888C-D86C-AC66-5DA7DC820AC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1348" y="1568169"/>
            <a:ext cx="2028825" cy="5619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3185708-7DAB-AE2E-F568-AEF81D00D87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5433" y="2544215"/>
            <a:ext cx="4195912" cy="1323242"/>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3">
            <a:extLst>
              <a:ext uri="{FF2B5EF4-FFF2-40B4-BE49-F238E27FC236}">
                <a16:creationId xmlns:a16="http://schemas.microsoft.com/office/drawing/2014/main" id="{A5F4318C-B333-9E3D-4C10-3C9632E2B0D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660582" y="1675858"/>
            <a:ext cx="3335004" cy="4529346"/>
          </a:xfrm>
          <a:prstGeom prst="rect">
            <a:avLst/>
          </a:prstGeom>
          <a:ln w="381000">
            <a:noFill/>
            <a:miter lim="800000"/>
          </a:ln>
        </p:spPr>
      </p:pic>
      <p:pic>
        <p:nvPicPr>
          <p:cNvPr id="8" name="Picture 7" descr="A screen shot of a map&#10;&#10;Description automatically generated">
            <a:extLst>
              <a:ext uri="{FF2B5EF4-FFF2-40B4-BE49-F238E27FC236}">
                <a16:creationId xmlns:a16="http://schemas.microsoft.com/office/drawing/2014/main" id="{807F4955-6E2E-C139-9050-810D46BC2DFD}"/>
              </a:ext>
            </a:extLst>
          </p:cNvPr>
          <p:cNvPicPr>
            <a:picLocks noChangeAspect="1"/>
          </p:cNvPicPr>
          <p:nvPr/>
        </p:nvPicPr>
        <p:blipFill rotWithShape="1">
          <a:blip r:embed="rId7" r:link="rId8" cstate="email">
            <a:extLst>
              <a:ext uri="{28A0092B-C50C-407E-A947-70E740481C1C}">
                <a14:useLocalDpi xmlns:a14="http://schemas.microsoft.com/office/drawing/2010/main"/>
              </a:ext>
            </a:extLst>
          </a:blip>
          <a:srcRect l="7645" t="8722" r="22889" b="5564"/>
          <a:stretch>
            <a:fillRect/>
          </a:stretch>
        </p:blipFill>
        <p:spPr bwMode="auto">
          <a:xfrm>
            <a:off x="5121908" y="1675858"/>
            <a:ext cx="3335003" cy="45477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023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82268A02-6F5D-C4DD-BB82-5C3BC824CC2A}"/>
            </a:ext>
          </a:extLst>
        </p:cNvPr>
        <p:cNvGrpSpPr/>
        <p:nvPr/>
      </p:nvGrpSpPr>
      <p:grpSpPr>
        <a:xfrm>
          <a:off x="0" y="0"/>
          <a:ext cx="0" cy="0"/>
          <a:chOff x="0" y="0"/>
          <a:chExt cx="0" cy="0"/>
        </a:xfrm>
      </p:grpSpPr>
      <p:pic>
        <p:nvPicPr>
          <p:cNvPr id="3" name="Bildobjekt 2" descr="En bild som visar Teckensnitt, Grafik, logotyp, text&#10;&#10;Automatiskt genererad beskrivning">
            <a:extLst>
              <a:ext uri="{FF2B5EF4-FFF2-40B4-BE49-F238E27FC236}">
                <a16:creationId xmlns:a16="http://schemas.microsoft.com/office/drawing/2014/main" id="{A5C2E9AD-1072-87D3-57E9-F0DE5AB08E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635" y="327111"/>
            <a:ext cx="1827084" cy="361509"/>
          </a:xfrm>
          <a:prstGeom prst="rect">
            <a:avLst/>
          </a:prstGeom>
        </p:spPr>
      </p:pic>
      <p:cxnSp>
        <p:nvCxnSpPr>
          <p:cNvPr id="6" name="Rak 5">
            <a:extLst>
              <a:ext uri="{FF2B5EF4-FFF2-40B4-BE49-F238E27FC236}">
                <a16:creationId xmlns:a16="http://schemas.microsoft.com/office/drawing/2014/main" id="{4A1B5B37-919E-3BE7-E5FF-3281F35815D8}"/>
              </a:ext>
            </a:extLst>
          </p:cNvPr>
          <p:cNvCxnSpPr>
            <a:cxnSpLocks/>
          </p:cNvCxnSpPr>
          <p:nvPr/>
        </p:nvCxnSpPr>
        <p:spPr>
          <a:xfrm>
            <a:off x="-243068" y="1268888"/>
            <a:ext cx="10439051" cy="0"/>
          </a:xfrm>
          <a:prstGeom prst="line">
            <a:avLst/>
          </a:prstGeom>
          <a:ln>
            <a:headEnd type="oval"/>
          </a:ln>
        </p:spPr>
        <p:style>
          <a:lnRef idx="2">
            <a:schemeClr val="accent1"/>
          </a:lnRef>
          <a:fillRef idx="0">
            <a:schemeClr val="accent1"/>
          </a:fillRef>
          <a:effectRef idx="1">
            <a:schemeClr val="accent1"/>
          </a:effectRef>
          <a:fontRef idx="minor">
            <a:schemeClr val="tx1"/>
          </a:fontRef>
        </p:style>
      </p:cxnSp>
      <p:cxnSp>
        <p:nvCxnSpPr>
          <p:cNvPr id="14" name="Vinklad  13">
            <a:extLst>
              <a:ext uri="{FF2B5EF4-FFF2-40B4-BE49-F238E27FC236}">
                <a16:creationId xmlns:a16="http://schemas.microsoft.com/office/drawing/2014/main" id="{59793E69-445D-F737-BF5A-6DFE8460EE90}"/>
              </a:ext>
            </a:extLst>
          </p:cNvPr>
          <p:cNvCxnSpPr>
            <a:cxnSpLocks/>
          </p:cNvCxnSpPr>
          <p:nvPr/>
        </p:nvCxnSpPr>
        <p:spPr>
          <a:xfrm flipV="1">
            <a:off x="8199967" y="321108"/>
            <a:ext cx="3992033" cy="947780"/>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 name="Rak 1">
            <a:extLst>
              <a:ext uri="{FF2B5EF4-FFF2-40B4-BE49-F238E27FC236}">
                <a16:creationId xmlns:a16="http://schemas.microsoft.com/office/drawing/2014/main" id="{2B3F6771-D549-A9FE-EA79-C48775E55E0C}"/>
              </a:ext>
            </a:extLst>
          </p:cNvPr>
          <p:cNvCxnSpPr>
            <a:cxnSpLocks/>
          </p:cNvCxnSpPr>
          <p:nvPr/>
        </p:nvCxnSpPr>
        <p:spPr>
          <a:xfrm rot="5400000">
            <a:off x="3952920" y="1023626"/>
            <a:ext cx="499042" cy="0"/>
          </a:xfrm>
          <a:prstGeom prst="line">
            <a:avLst/>
          </a:prstGeom>
          <a:ln>
            <a:headEnd type="none"/>
          </a:ln>
        </p:spPr>
        <p:style>
          <a:lnRef idx="2">
            <a:schemeClr val="accent1"/>
          </a:lnRef>
          <a:fillRef idx="0">
            <a:schemeClr val="accent1"/>
          </a:fillRef>
          <a:effectRef idx="1">
            <a:schemeClr val="accent1"/>
          </a:effectRef>
          <a:fontRef idx="minor">
            <a:schemeClr val="tx1"/>
          </a:fontRef>
        </p:style>
      </p:cxnSp>
      <p:sp>
        <p:nvSpPr>
          <p:cNvPr id="4" name="textruta 3">
            <a:extLst>
              <a:ext uri="{FF2B5EF4-FFF2-40B4-BE49-F238E27FC236}">
                <a16:creationId xmlns:a16="http://schemas.microsoft.com/office/drawing/2014/main" id="{3D132AF1-98D5-0626-FA4B-AD9EAAFF0E69}"/>
              </a:ext>
            </a:extLst>
          </p:cNvPr>
          <p:cNvSpPr txBox="1"/>
          <p:nvPr/>
        </p:nvSpPr>
        <p:spPr>
          <a:xfrm>
            <a:off x="3176592" y="555450"/>
            <a:ext cx="2051699" cy="306467"/>
          </a:xfrm>
          <a:prstGeom prst="round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38332B"/>
                </a:solidFill>
                <a:effectLst/>
                <a:uLnTx/>
                <a:uFillTx/>
                <a:latin typeface="Expose" pitchFamily="2" charset="77"/>
                <a:ea typeface="+mn-ea"/>
                <a:cs typeface="+mn-cs"/>
              </a:rPr>
              <a:t>Förändringarna</a:t>
            </a:r>
            <a:endParaRPr kumimoji="0" lang="sv-SE" sz="1200" b="0" i="0" u="none" strike="noStrike" kern="1200" cap="none" spc="0" normalizeH="0" baseline="0" noProof="0" dirty="0">
              <a:ln>
                <a:noFill/>
              </a:ln>
              <a:solidFill>
                <a:srgbClr val="000000"/>
              </a:solidFill>
              <a:effectLst/>
              <a:uLnTx/>
              <a:uFillTx/>
              <a:latin typeface="Expose Medium" pitchFamily="2" charset="77"/>
              <a:ea typeface="+mn-ea"/>
              <a:cs typeface="+mn-cs"/>
            </a:endParaRPr>
          </a:p>
        </p:txBody>
      </p:sp>
      <p:pic>
        <p:nvPicPr>
          <p:cNvPr id="13" name="Picture 12" descr="A screen shot of a map&#10;&#10;Description automatically generated">
            <a:extLst>
              <a:ext uri="{FF2B5EF4-FFF2-40B4-BE49-F238E27FC236}">
                <a16:creationId xmlns:a16="http://schemas.microsoft.com/office/drawing/2014/main" id="{58B7C572-8FDA-77F0-5BB9-C522308EBF47}"/>
              </a:ext>
            </a:extLst>
          </p:cNvPr>
          <p:cNvPicPr>
            <a:picLocks noChangeAspect="1"/>
          </p:cNvPicPr>
          <p:nvPr/>
        </p:nvPicPr>
        <p:blipFill rotWithShape="1">
          <a:blip r:embed="rId4" r:link="rId5" cstate="email">
            <a:extLst>
              <a:ext uri="{28A0092B-C50C-407E-A947-70E740481C1C}">
                <a14:useLocalDpi xmlns:a14="http://schemas.microsoft.com/office/drawing/2010/main"/>
              </a:ext>
            </a:extLst>
          </a:blip>
          <a:srcRect l="7645" t="8722" r="22889" b="5564"/>
          <a:stretch>
            <a:fillRect/>
          </a:stretch>
        </p:blipFill>
        <p:spPr bwMode="auto">
          <a:xfrm>
            <a:off x="1947000" y="1273147"/>
            <a:ext cx="4005086" cy="5461481"/>
          </a:xfrm>
          <a:prstGeom prst="rect">
            <a:avLst/>
          </a:prstGeom>
          <a:noFill/>
          <a:ln>
            <a:noFill/>
          </a:ln>
          <a:extLst>
            <a:ext uri="{53640926-AAD7-44D8-BBD7-CCE9431645EC}">
              <a14:shadowObscured xmlns:a14="http://schemas.microsoft.com/office/drawing/2010/main"/>
            </a:ext>
          </a:extLst>
        </p:spPr>
      </p:pic>
      <p:sp>
        <p:nvSpPr>
          <p:cNvPr id="8" name="Rectangle: Rounded Corners 7">
            <a:extLst>
              <a:ext uri="{FF2B5EF4-FFF2-40B4-BE49-F238E27FC236}">
                <a16:creationId xmlns:a16="http://schemas.microsoft.com/office/drawing/2014/main" id="{449FD077-5848-8B11-0706-C53A88B725EB}"/>
              </a:ext>
            </a:extLst>
          </p:cNvPr>
          <p:cNvSpPr/>
          <p:nvPr/>
        </p:nvSpPr>
        <p:spPr>
          <a:xfrm>
            <a:off x="5602514" y="3757143"/>
            <a:ext cx="217715" cy="13663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3700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609DA123-0B3B-BC55-922D-02902176267B}"/>
            </a:ext>
          </a:extLst>
        </p:cNvPr>
        <p:cNvGrpSpPr/>
        <p:nvPr/>
      </p:nvGrpSpPr>
      <p:grpSpPr>
        <a:xfrm>
          <a:off x="0" y="0"/>
          <a:ext cx="0" cy="0"/>
          <a:chOff x="0" y="0"/>
          <a:chExt cx="0" cy="0"/>
        </a:xfrm>
      </p:grpSpPr>
      <p:pic>
        <p:nvPicPr>
          <p:cNvPr id="3" name="Bildobjekt 2" descr="En bild som visar Teckensnitt, Grafik, logotyp, text&#10;&#10;Automatiskt genererad beskrivning">
            <a:extLst>
              <a:ext uri="{FF2B5EF4-FFF2-40B4-BE49-F238E27FC236}">
                <a16:creationId xmlns:a16="http://schemas.microsoft.com/office/drawing/2014/main" id="{B6D378C4-036A-2459-A8E2-11D677F74D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635" y="327111"/>
            <a:ext cx="1827084" cy="361509"/>
          </a:xfrm>
          <a:prstGeom prst="rect">
            <a:avLst/>
          </a:prstGeom>
        </p:spPr>
      </p:pic>
      <p:cxnSp>
        <p:nvCxnSpPr>
          <p:cNvPr id="6" name="Rak 5">
            <a:extLst>
              <a:ext uri="{FF2B5EF4-FFF2-40B4-BE49-F238E27FC236}">
                <a16:creationId xmlns:a16="http://schemas.microsoft.com/office/drawing/2014/main" id="{EBA06D76-C5C2-31D4-22E6-B58E6A11653C}"/>
              </a:ext>
            </a:extLst>
          </p:cNvPr>
          <p:cNvCxnSpPr>
            <a:cxnSpLocks/>
          </p:cNvCxnSpPr>
          <p:nvPr/>
        </p:nvCxnSpPr>
        <p:spPr>
          <a:xfrm>
            <a:off x="-243068" y="1268888"/>
            <a:ext cx="10439051" cy="0"/>
          </a:xfrm>
          <a:prstGeom prst="line">
            <a:avLst/>
          </a:prstGeom>
          <a:ln>
            <a:headEnd type="oval"/>
          </a:ln>
        </p:spPr>
        <p:style>
          <a:lnRef idx="2">
            <a:schemeClr val="accent1"/>
          </a:lnRef>
          <a:fillRef idx="0">
            <a:schemeClr val="accent1"/>
          </a:fillRef>
          <a:effectRef idx="1">
            <a:schemeClr val="accent1"/>
          </a:effectRef>
          <a:fontRef idx="minor">
            <a:schemeClr val="tx1"/>
          </a:fontRef>
        </p:style>
      </p:cxnSp>
      <p:cxnSp>
        <p:nvCxnSpPr>
          <p:cNvPr id="14" name="Vinklad  13">
            <a:extLst>
              <a:ext uri="{FF2B5EF4-FFF2-40B4-BE49-F238E27FC236}">
                <a16:creationId xmlns:a16="http://schemas.microsoft.com/office/drawing/2014/main" id="{2EE08048-2028-A796-0776-5E15454C798E}"/>
              </a:ext>
            </a:extLst>
          </p:cNvPr>
          <p:cNvCxnSpPr>
            <a:cxnSpLocks/>
          </p:cNvCxnSpPr>
          <p:nvPr/>
        </p:nvCxnSpPr>
        <p:spPr>
          <a:xfrm flipV="1">
            <a:off x="8199967" y="321108"/>
            <a:ext cx="3992033" cy="947780"/>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 name="Rak 1">
            <a:extLst>
              <a:ext uri="{FF2B5EF4-FFF2-40B4-BE49-F238E27FC236}">
                <a16:creationId xmlns:a16="http://schemas.microsoft.com/office/drawing/2014/main" id="{5F269C2B-1FAE-69AF-3DDE-9ABF7D84DC2A}"/>
              </a:ext>
            </a:extLst>
          </p:cNvPr>
          <p:cNvCxnSpPr>
            <a:cxnSpLocks/>
          </p:cNvCxnSpPr>
          <p:nvPr/>
        </p:nvCxnSpPr>
        <p:spPr>
          <a:xfrm rot="5400000">
            <a:off x="3952920" y="1023626"/>
            <a:ext cx="499042" cy="0"/>
          </a:xfrm>
          <a:prstGeom prst="line">
            <a:avLst/>
          </a:prstGeom>
          <a:ln>
            <a:headEnd type="none"/>
          </a:ln>
        </p:spPr>
        <p:style>
          <a:lnRef idx="2">
            <a:schemeClr val="accent1"/>
          </a:lnRef>
          <a:fillRef idx="0">
            <a:schemeClr val="accent1"/>
          </a:fillRef>
          <a:effectRef idx="1">
            <a:schemeClr val="accent1"/>
          </a:effectRef>
          <a:fontRef idx="minor">
            <a:schemeClr val="tx1"/>
          </a:fontRef>
        </p:style>
      </p:cxnSp>
      <p:sp>
        <p:nvSpPr>
          <p:cNvPr id="4" name="textruta 3">
            <a:extLst>
              <a:ext uri="{FF2B5EF4-FFF2-40B4-BE49-F238E27FC236}">
                <a16:creationId xmlns:a16="http://schemas.microsoft.com/office/drawing/2014/main" id="{EB08EC02-737C-772A-051B-21C720598130}"/>
              </a:ext>
            </a:extLst>
          </p:cNvPr>
          <p:cNvSpPr txBox="1"/>
          <p:nvPr/>
        </p:nvSpPr>
        <p:spPr>
          <a:xfrm>
            <a:off x="3176592" y="555450"/>
            <a:ext cx="2051699" cy="306467"/>
          </a:xfrm>
          <a:prstGeom prst="round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38332B"/>
                </a:solidFill>
                <a:effectLst/>
                <a:uLnTx/>
                <a:uFillTx/>
                <a:latin typeface="Expose" pitchFamily="2" charset="77"/>
                <a:ea typeface="+mn-ea"/>
                <a:cs typeface="+mn-cs"/>
              </a:rPr>
              <a:t>Gråbergspåslaget</a:t>
            </a:r>
            <a:endParaRPr kumimoji="0" lang="sv-SE" sz="1200" b="0" i="0" u="none" strike="noStrike" kern="1200" cap="none" spc="0" normalizeH="0" baseline="0" noProof="0" dirty="0">
              <a:ln>
                <a:noFill/>
              </a:ln>
              <a:solidFill>
                <a:srgbClr val="000000"/>
              </a:solidFill>
              <a:effectLst/>
              <a:uLnTx/>
              <a:uFillTx/>
              <a:latin typeface="Expose Medium" pitchFamily="2" charset="77"/>
              <a:ea typeface="+mn-ea"/>
              <a:cs typeface="+mn-cs"/>
            </a:endParaRPr>
          </a:p>
        </p:txBody>
      </p:sp>
      <p:pic>
        <p:nvPicPr>
          <p:cNvPr id="7" name="Picture 6">
            <a:extLst>
              <a:ext uri="{FF2B5EF4-FFF2-40B4-BE49-F238E27FC236}">
                <a16:creationId xmlns:a16="http://schemas.microsoft.com/office/drawing/2014/main" id="{1D859B93-1673-B36E-018A-3536CA8ABE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61620" y="1491928"/>
            <a:ext cx="5729666" cy="4810622"/>
          </a:xfrm>
          <a:prstGeom prst="rect">
            <a:avLst/>
          </a:prstGeom>
        </p:spPr>
      </p:pic>
      <p:sp>
        <p:nvSpPr>
          <p:cNvPr id="8" name="Arrow: Right 7">
            <a:extLst>
              <a:ext uri="{FF2B5EF4-FFF2-40B4-BE49-F238E27FC236}">
                <a16:creationId xmlns:a16="http://schemas.microsoft.com/office/drawing/2014/main" id="{BE44B7EC-675F-E1E0-9AD9-339EAC258371}"/>
              </a:ext>
            </a:extLst>
          </p:cNvPr>
          <p:cNvSpPr/>
          <p:nvPr/>
        </p:nvSpPr>
        <p:spPr>
          <a:xfrm rot="19272918">
            <a:off x="1624084" y="4599296"/>
            <a:ext cx="832513" cy="450375"/>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Arrow: Right 9">
            <a:extLst>
              <a:ext uri="{FF2B5EF4-FFF2-40B4-BE49-F238E27FC236}">
                <a16:creationId xmlns:a16="http://schemas.microsoft.com/office/drawing/2014/main" id="{50A2B172-3A85-D98D-A0D6-00EBE718A690}"/>
              </a:ext>
            </a:extLst>
          </p:cNvPr>
          <p:cNvSpPr/>
          <p:nvPr/>
        </p:nvSpPr>
        <p:spPr>
          <a:xfrm rot="12314308">
            <a:off x="6619164" y="4435521"/>
            <a:ext cx="931063" cy="4913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Arrow: Right 10">
            <a:extLst>
              <a:ext uri="{FF2B5EF4-FFF2-40B4-BE49-F238E27FC236}">
                <a16:creationId xmlns:a16="http://schemas.microsoft.com/office/drawing/2014/main" id="{4CB3C5C0-5730-D333-B175-AEFCBC5D7A46}"/>
              </a:ext>
            </a:extLst>
          </p:cNvPr>
          <p:cNvSpPr/>
          <p:nvPr/>
        </p:nvSpPr>
        <p:spPr>
          <a:xfrm rot="20040171">
            <a:off x="2003832" y="3193757"/>
            <a:ext cx="799901" cy="317307"/>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8125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102B3856-0FE0-1D56-5E5D-A849CC248A4C}"/>
            </a:ext>
          </a:extLst>
        </p:cNvPr>
        <p:cNvGrpSpPr/>
        <p:nvPr/>
      </p:nvGrpSpPr>
      <p:grpSpPr>
        <a:xfrm>
          <a:off x="0" y="0"/>
          <a:ext cx="0" cy="0"/>
          <a:chOff x="0" y="0"/>
          <a:chExt cx="0" cy="0"/>
        </a:xfrm>
      </p:grpSpPr>
      <p:pic>
        <p:nvPicPr>
          <p:cNvPr id="3" name="Bildobjekt 2" descr="En bild som visar Teckensnitt, Grafik, logotyp, text&#10;&#10;Automatiskt genererad beskrivning">
            <a:extLst>
              <a:ext uri="{FF2B5EF4-FFF2-40B4-BE49-F238E27FC236}">
                <a16:creationId xmlns:a16="http://schemas.microsoft.com/office/drawing/2014/main" id="{CA8FF2A1-A201-B572-B205-409A734DB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635" y="327111"/>
            <a:ext cx="1827084" cy="361509"/>
          </a:xfrm>
          <a:prstGeom prst="rect">
            <a:avLst/>
          </a:prstGeom>
        </p:spPr>
      </p:pic>
      <p:cxnSp>
        <p:nvCxnSpPr>
          <p:cNvPr id="6" name="Rak 5">
            <a:extLst>
              <a:ext uri="{FF2B5EF4-FFF2-40B4-BE49-F238E27FC236}">
                <a16:creationId xmlns:a16="http://schemas.microsoft.com/office/drawing/2014/main" id="{88D144F1-62EB-85C2-AAF9-32C6DD9FE4F3}"/>
              </a:ext>
            </a:extLst>
          </p:cNvPr>
          <p:cNvCxnSpPr>
            <a:cxnSpLocks/>
          </p:cNvCxnSpPr>
          <p:nvPr/>
        </p:nvCxnSpPr>
        <p:spPr>
          <a:xfrm>
            <a:off x="-243068" y="1268888"/>
            <a:ext cx="10439051" cy="0"/>
          </a:xfrm>
          <a:prstGeom prst="line">
            <a:avLst/>
          </a:prstGeom>
          <a:ln>
            <a:headEnd type="oval"/>
          </a:ln>
        </p:spPr>
        <p:style>
          <a:lnRef idx="2">
            <a:schemeClr val="accent1"/>
          </a:lnRef>
          <a:fillRef idx="0">
            <a:schemeClr val="accent1"/>
          </a:fillRef>
          <a:effectRef idx="1">
            <a:schemeClr val="accent1"/>
          </a:effectRef>
          <a:fontRef idx="minor">
            <a:schemeClr val="tx1"/>
          </a:fontRef>
        </p:style>
      </p:cxnSp>
      <p:cxnSp>
        <p:nvCxnSpPr>
          <p:cNvPr id="14" name="Vinklad  13">
            <a:extLst>
              <a:ext uri="{FF2B5EF4-FFF2-40B4-BE49-F238E27FC236}">
                <a16:creationId xmlns:a16="http://schemas.microsoft.com/office/drawing/2014/main" id="{BF988FB3-7D0F-144B-5F58-03A60D09C51D}"/>
              </a:ext>
            </a:extLst>
          </p:cNvPr>
          <p:cNvCxnSpPr>
            <a:cxnSpLocks/>
          </p:cNvCxnSpPr>
          <p:nvPr/>
        </p:nvCxnSpPr>
        <p:spPr>
          <a:xfrm flipV="1">
            <a:off x="8199967" y="321108"/>
            <a:ext cx="3992033" cy="947780"/>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 name="Rak 1">
            <a:extLst>
              <a:ext uri="{FF2B5EF4-FFF2-40B4-BE49-F238E27FC236}">
                <a16:creationId xmlns:a16="http://schemas.microsoft.com/office/drawing/2014/main" id="{0CBCAD34-F60E-9340-7C57-16AC6F3B06BF}"/>
              </a:ext>
            </a:extLst>
          </p:cNvPr>
          <p:cNvCxnSpPr>
            <a:cxnSpLocks/>
          </p:cNvCxnSpPr>
          <p:nvPr/>
        </p:nvCxnSpPr>
        <p:spPr>
          <a:xfrm rot="5400000">
            <a:off x="3952920" y="1023626"/>
            <a:ext cx="499042" cy="0"/>
          </a:xfrm>
          <a:prstGeom prst="line">
            <a:avLst/>
          </a:prstGeom>
          <a:ln>
            <a:headEnd type="none"/>
          </a:ln>
        </p:spPr>
        <p:style>
          <a:lnRef idx="2">
            <a:schemeClr val="accent1"/>
          </a:lnRef>
          <a:fillRef idx="0">
            <a:schemeClr val="accent1"/>
          </a:fillRef>
          <a:effectRef idx="1">
            <a:schemeClr val="accent1"/>
          </a:effectRef>
          <a:fontRef idx="minor">
            <a:schemeClr val="tx1"/>
          </a:fontRef>
        </p:style>
      </p:cxnSp>
      <p:sp>
        <p:nvSpPr>
          <p:cNvPr id="4" name="textruta 3">
            <a:extLst>
              <a:ext uri="{FF2B5EF4-FFF2-40B4-BE49-F238E27FC236}">
                <a16:creationId xmlns:a16="http://schemas.microsoft.com/office/drawing/2014/main" id="{1B6E0812-08B4-E910-0B49-3113B152D2A2}"/>
              </a:ext>
            </a:extLst>
          </p:cNvPr>
          <p:cNvSpPr txBox="1"/>
          <p:nvPr/>
        </p:nvSpPr>
        <p:spPr>
          <a:xfrm>
            <a:off x="3176592" y="555450"/>
            <a:ext cx="2051699" cy="306467"/>
          </a:xfrm>
          <a:prstGeom prst="round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38332B"/>
                </a:solidFill>
                <a:effectLst/>
                <a:uLnTx/>
                <a:uFillTx/>
                <a:latin typeface="Expose" pitchFamily="2" charset="77"/>
                <a:ea typeface="+mn-ea"/>
                <a:cs typeface="+mn-cs"/>
              </a:rPr>
              <a:t>Förändringarna</a:t>
            </a:r>
            <a:endParaRPr kumimoji="0" lang="sv-SE" sz="1200" b="0" i="0" u="none" strike="noStrike" kern="1200" cap="none" spc="0" normalizeH="0" baseline="0" noProof="0" dirty="0">
              <a:ln>
                <a:noFill/>
              </a:ln>
              <a:solidFill>
                <a:srgbClr val="000000"/>
              </a:solidFill>
              <a:effectLst/>
              <a:uLnTx/>
              <a:uFillTx/>
              <a:latin typeface="Expose Medium" pitchFamily="2" charset="77"/>
              <a:ea typeface="+mn-ea"/>
              <a:cs typeface="+mn-cs"/>
            </a:endParaRPr>
          </a:p>
        </p:txBody>
      </p:sp>
      <p:pic>
        <p:nvPicPr>
          <p:cNvPr id="15" name="Picture 14">
            <a:extLst>
              <a:ext uri="{FF2B5EF4-FFF2-40B4-BE49-F238E27FC236}">
                <a16:creationId xmlns:a16="http://schemas.microsoft.com/office/drawing/2014/main" id="{AF35EAE8-3C1F-D497-CAA4-5D3C22749D59}"/>
              </a:ext>
            </a:extLst>
          </p:cNvPr>
          <p:cNvPicPr>
            <a:picLocks noChangeAspect="1"/>
          </p:cNvPicPr>
          <p:nvPr/>
        </p:nvPicPr>
        <p:blipFill>
          <a:blip r:embed="rId4"/>
          <a:stretch>
            <a:fillRect/>
          </a:stretch>
        </p:blipFill>
        <p:spPr>
          <a:xfrm>
            <a:off x="337279" y="1636400"/>
            <a:ext cx="11517442" cy="4596349"/>
          </a:xfrm>
          <a:prstGeom prst="rect">
            <a:avLst/>
          </a:prstGeom>
        </p:spPr>
      </p:pic>
    </p:spTree>
    <p:extLst>
      <p:ext uri="{BB962C8B-B14F-4D97-AF65-F5344CB8AC3E}">
        <p14:creationId xmlns:p14="http://schemas.microsoft.com/office/powerpoint/2010/main" val="242390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A854E5D1-38B7-56F6-3C1A-C60A3FED5113}"/>
            </a:ext>
          </a:extLst>
        </p:cNvPr>
        <p:cNvGrpSpPr/>
        <p:nvPr/>
      </p:nvGrpSpPr>
      <p:grpSpPr>
        <a:xfrm>
          <a:off x="0" y="0"/>
          <a:ext cx="0" cy="0"/>
          <a:chOff x="0" y="0"/>
          <a:chExt cx="0" cy="0"/>
        </a:xfrm>
      </p:grpSpPr>
      <p:pic>
        <p:nvPicPr>
          <p:cNvPr id="3" name="Bildobjekt 2" descr="En bild som visar Teckensnitt, Grafik, logotyp, text&#10;&#10;Automatiskt genererad beskrivning">
            <a:extLst>
              <a:ext uri="{FF2B5EF4-FFF2-40B4-BE49-F238E27FC236}">
                <a16:creationId xmlns:a16="http://schemas.microsoft.com/office/drawing/2014/main" id="{483FCACB-0770-A3B3-EE42-C8B7F83008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635" y="327111"/>
            <a:ext cx="1827084" cy="361509"/>
          </a:xfrm>
          <a:prstGeom prst="rect">
            <a:avLst/>
          </a:prstGeom>
        </p:spPr>
      </p:pic>
      <p:cxnSp>
        <p:nvCxnSpPr>
          <p:cNvPr id="6" name="Rak 5">
            <a:extLst>
              <a:ext uri="{FF2B5EF4-FFF2-40B4-BE49-F238E27FC236}">
                <a16:creationId xmlns:a16="http://schemas.microsoft.com/office/drawing/2014/main" id="{905C0813-74DD-18EC-7524-98B221F70C71}"/>
              </a:ext>
            </a:extLst>
          </p:cNvPr>
          <p:cNvCxnSpPr>
            <a:cxnSpLocks/>
          </p:cNvCxnSpPr>
          <p:nvPr/>
        </p:nvCxnSpPr>
        <p:spPr>
          <a:xfrm>
            <a:off x="-243068" y="1268888"/>
            <a:ext cx="10439051" cy="0"/>
          </a:xfrm>
          <a:prstGeom prst="line">
            <a:avLst/>
          </a:prstGeom>
          <a:ln>
            <a:headEnd type="oval"/>
          </a:ln>
        </p:spPr>
        <p:style>
          <a:lnRef idx="2">
            <a:schemeClr val="accent1"/>
          </a:lnRef>
          <a:fillRef idx="0">
            <a:schemeClr val="accent1"/>
          </a:fillRef>
          <a:effectRef idx="1">
            <a:schemeClr val="accent1"/>
          </a:effectRef>
          <a:fontRef idx="minor">
            <a:schemeClr val="tx1"/>
          </a:fontRef>
        </p:style>
      </p:cxnSp>
      <p:cxnSp>
        <p:nvCxnSpPr>
          <p:cNvPr id="14" name="Vinklad  13">
            <a:extLst>
              <a:ext uri="{FF2B5EF4-FFF2-40B4-BE49-F238E27FC236}">
                <a16:creationId xmlns:a16="http://schemas.microsoft.com/office/drawing/2014/main" id="{A35FD9B5-6E0C-8F38-CB27-D03AA65B3F66}"/>
              </a:ext>
            </a:extLst>
          </p:cNvPr>
          <p:cNvCxnSpPr>
            <a:cxnSpLocks/>
          </p:cNvCxnSpPr>
          <p:nvPr/>
        </p:nvCxnSpPr>
        <p:spPr>
          <a:xfrm flipV="1">
            <a:off x="8199967" y="321108"/>
            <a:ext cx="3992033" cy="947780"/>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 name="Rak 1">
            <a:extLst>
              <a:ext uri="{FF2B5EF4-FFF2-40B4-BE49-F238E27FC236}">
                <a16:creationId xmlns:a16="http://schemas.microsoft.com/office/drawing/2014/main" id="{C660DC0D-63D6-F6C9-7CB3-2D41BC5272D2}"/>
              </a:ext>
            </a:extLst>
          </p:cNvPr>
          <p:cNvCxnSpPr>
            <a:cxnSpLocks/>
          </p:cNvCxnSpPr>
          <p:nvPr/>
        </p:nvCxnSpPr>
        <p:spPr>
          <a:xfrm rot="5400000">
            <a:off x="3952920" y="1023626"/>
            <a:ext cx="499042" cy="0"/>
          </a:xfrm>
          <a:prstGeom prst="line">
            <a:avLst/>
          </a:prstGeom>
          <a:ln>
            <a:headEnd type="none"/>
          </a:ln>
        </p:spPr>
        <p:style>
          <a:lnRef idx="2">
            <a:schemeClr val="accent1"/>
          </a:lnRef>
          <a:fillRef idx="0">
            <a:schemeClr val="accent1"/>
          </a:fillRef>
          <a:effectRef idx="1">
            <a:schemeClr val="accent1"/>
          </a:effectRef>
          <a:fontRef idx="minor">
            <a:schemeClr val="tx1"/>
          </a:fontRef>
        </p:style>
      </p:cxnSp>
      <p:sp>
        <p:nvSpPr>
          <p:cNvPr id="4" name="textruta 3">
            <a:extLst>
              <a:ext uri="{FF2B5EF4-FFF2-40B4-BE49-F238E27FC236}">
                <a16:creationId xmlns:a16="http://schemas.microsoft.com/office/drawing/2014/main" id="{6E13278B-074A-D50E-2D83-91DF22048493}"/>
              </a:ext>
            </a:extLst>
          </p:cNvPr>
          <p:cNvSpPr txBox="1"/>
          <p:nvPr/>
        </p:nvSpPr>
        <p:spPr>
          <a:xfrm>
            <a:off x="3176592" y="555450"/>
            <a:ext cx="2051699" cy="306467"/>
          </a:xfrm>
          <a:prstGeom prst="round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38332B"/>
                </a:solidFill>
                <a:effectLst/>
                <a:uLnTx/>
                <a:uFillTx/>
                <a:latin typeface="Expose" pitchFamily="2" charset="77"/>
                <a:ea typeface="+mn-ea"/>
                <a:cs typeface="+mn-cs"/>
              </a:rPr>
              <a:t>Mineraltillgångarna</a:t>
            </a:r>
            <a:endParaRPr kumimoji="0" lang="sv-SE" sz="1200" b="0" i="0" u="none" strike="noStrike" kern="1200" cap="none" spc="0" normalizeH="0" baseline="0" noProof="0" dirty="0">
              <a:ln>
                <a:noFill/>
              </a:ln>
              <a:solidFill>
                <a:srgbClr val="000000"/>
              </a:solidFill>
              <a:effectLst/>
              <a:uLnTx/>
              <a:uFillTx/>
              <a:latin typeface="Expose Medium" pitchFamily="2" charset="77"/>
              <a:ea typeface="+mn-ea"/>
              <a:cs typeface="+mn-cs"/>
            </a:endParaRPr>
          </a:p>
        </p:txBody>
      </p:sp>
      <p:pic>
        <p:nvPicPr>
          <p:cNvPr id="13" name="Picture 12" descr="A screen shot of a map&#10;&#10;Description automatically generated">
            <a:extLst>
              <a:ext uri="{FF2B5EF4-FFF2-40B4-BE49-F238E27FC236}">
                <a16:creationId xmlns:a16="http://schemas.microsoft.com/office/drawing/2014/main" id="{62A00755-5D5F-EDED-5042-B0DBBADD5EE9}"/>
              </a:ext>
            </a:extLst>
          </p:cNvPr>
          <p:cNvPicPr>
            <a:picLocks noChangeAspect="1"/>
          </p:cNvPicPr>
          <p:nvPr/>
        </p:nvPicPr>
        <p:blipFill rotWithShape="1">
          <a:blip r:embed="rId4" r:link="rId5" cstate="email">
            <a:extLst>
              <a:ext uri="{28A0092B-C50C-407E-A947-70E740481C1C}">
                <a14:useLocalDpi xmlns:a14="http://schemas.microsoft.com/office/drawing/2010/main"/>
              </a:ext>
            </a:extLst>
          </a:blip>
          <a:srcRect l="7645" t="8722" r="22889" b="5564"/>
          <a:stretch>
            <a:fillRect/>
          </a:stretch>
        </p:blipFill>
        <p:spPr bwMode="auto">
          <a:xfrm>
            <a:off x="1947000" y="1273148"/>
            <a:ext cx="3568428" cy="4866038"/>
          </a:xfrm>
          <a:prstGeom prst="rect">
            <a:avLst/>
          </a:prstGeom>
          <a:noFill/>
          <a:ln>
            <a:noFill/>
          </a:ln>
          <a:extLst>
            <a:ext uri="{53640926-AAD7-44D8-BBD7-CCE9431645EC}">
              <a14:shadowObscured xmlns:a14="http://schemas.microsoft.com/office/drawing/2010/main"/>
            </a:ext>
          </a:extLst>
        </p:spPr>
      </p:pic>
      <p:sp>
        <p:nvSpPr>
          <p:cNvPr id="8" name="Rectangle: Rounded Corners 7">
            <a:extLst>
              <a:ext uri="{FF2B5EF4-FFF2-40B4-BE49-F238E27FC236}">
                <a16:creationId xmlns:a16="http://schemas.microsoft.com/office/drawing/2014/main" id="{09F43599-253D-9F57-926E-7957228F784B}"/>
              </a:ext>
            </a:extLst>
          </p:cNvPr>
          <p:cNvSpPr/>
          <p:nvPr/>
        </p:nvSpPr>
        <p:spPr>
          <a:xfrm>
            <a:off x="6096000" y="4789714"/>
            <a:ext cx="233455" cy="13494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5" name="Oval 4">
            <a:extLst>
              <a:ext uri="{FF2B5EF4-FFF2-40B4-BE49-F238E27FC236}">
                <a16:creationId xmlns:a16="http://schemas.microsoft.com/office/drawing/2014/main" id="{45943CB8-92C7-5058-2875-E6A0A69C7D4D}"/>
              </a:ext>
            </a:extLst>
          </p:cNvPr>
          <p:cNvSpPr/>
          <p:nvPr/>
        </p:nvSpPr>
        <p:spPr>
          <a:xfrm rot="19943314">
            <a:off x="2105381" y="4752036"/>
            <a:ext cx="785857" cy="170782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a:p>
        </p:txBody>
      </p:sp>
      <p:sp>
        <p:nvSpPr>
          <p:cNvPr id="7" name="Oval 6">
            <a:extLst>
              <a:ext uri="{FF2B5EF4-FFF2-40B4-BE49-F238E27FC236}">
                <a16:creationId xmlns:a16="http://schemas.microsoft.com/office/drawing/2014/main" id="{B340976D-C53C-4D7B-03EA-D09BFE1401EC}"/>
              </a:ext>
            </a:extLst>
          </p:cNvPr>
          <p:cNvSpPr/>
          <p:nvPr/>
        </p:nvSpPr>
        <p:spPr>
          <a:xfrm rot="789489">
            <a:off x="4377690" y="4845606"/>
            <a:ext cx="652632" cy="140105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a:p>
        </p:txBody>
      </p:sp>
      <p:sp>
        <p:nvSpPr>
          <p:cNvPr id="9" name="Oval 8">
            <a:extLst>
              <a:ext uri="{FF2B5EF4-FFF2-40B4-BE49-F238E27FC236}">
                <a16:creationId xmlns:a16="http://schemas.microsoft.com/office/drawing/2014/main" id="{AF92A15B-6ED2-C50A-911C-A2385A103F36}"/>
              </a:ext>
            </a:extLst>
          </p:cNvPr>
          <p:cNvSpPr/>
          <p:nvPr/>
        </p:nvSpPr>
        <p:spPr>
          <a:xfrm rot="16200000">
            <a:off x="3281622" y="5611159"/>
            <a:ext cx="785857" cy="170782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v-SE"/>
          </a:p>
        </p:txBody>
      </p:sp>
      <p:pic>
        <p:nvPicPr>
          <p:cNvPr id="10" name="Picture 9">
            <a:extLst>
              <a:ext uri="{FF2B5EF4-FFF2-40B4-BE49-F238E27FC236}">
                <a16:creationId xmlns:a16="http://schemas.microsoft.com/office/drawing/2014/main" id="{333EA7F6-9688-BC64-3F6C-14ED43B68F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97532" y="1381565"/>
            <a:ext cx="6400300" cy="2529328"/>
          </a:xfrm>
          <a:prstGeom prst="rect">
            <a:avLst/>
          </a:prstGeom>
        </p:spPr>
      </p:pic>
    </p:spTree>
    <p:extLst>
      <p:ext uri="{BB962C8B-B14F-4D97-AF65-F5344CB8AC3E}">
        <p14:creationId xmlns:p14="http://schemas.microsoft.com/office/powerpoint/2010/main" val="298032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Bildobjekt 5" descr="En bild som visar svart, mörker&#10;&#10;Automatiskt genererad beskrivning">
            <a:extLst>
              <a:ext uri="{FF2B5EF4-FFF2-40B4-BE49-F238E27FC236}">
                <a16:creationId xmlns:a16="http://schemas.microsoft.com/office/drawing/2014/main" id="{48DBA4EE-9CA9-0E8B-16B0-F5DC7312F6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636" y="327111"/>
            <a:ext cx="1827084" cy="361509"/>
          </a:xfrm>
          <a:prstGeom prst="rect">
            <a:avLst/>
          </a:prstGeom>
        </p:spPr>
      </p:pic>
      <p:sp>
        <p:nvSpPr>
          <p:cNvPr id="9" name="textruta 8">
            <a:extLst>
              <a:ext uri="{FF2B5EF4-FFF2-40B4-BE49-F238E27FC236}">
                <a16:creationId xmlns:a16="http://schemas.microsoft.com/office/drawing/2014/main" id="{A8250837-D233-CBE0-2D1C-44B31610E984}"/>
              </a:ext>
            </a:extLst>
          </p:cNvPr>
          <p:cNvSpPr txBox="1"/>
          <p:nvPr/>
        </p:nvSpPr>
        <p:spPr>
          <a:xfrm>
            <a:off x="2304697" y="2216563"/>
            <a:ext cx="2488712" cy="1323439"/>
          </a:xfrm>
          <a:prstGeom prst="rect">
            <a:avLst/>
          </a:prstGeom>
          <a:noFill/>
        </p:spPr>
        <p:txBody>
          <a:bodyPr wrap="square" rtlCol="0">
            <a:spAutoFit/>
          </a:bodyPr>
          <a:lstStyle/>
          <a:p>
            <a:r>
              <a:rPr lang="sv-SE" sz="8000" b="1" dirty="0">
                <a:solidFill>
                  <a:schemeClr val="tx2"/>
                </a:solidFill>
                <a:latin typeface="Expose Black" pitchFamily="2" charset="77"/>
              </a:rPr>
              <a:t>Tack!</a:t>
            </a:r>
          </a:p>
        </p:txBody>
      </p:sp>
      <p:sp>
        <p:nvSpPr>
          <p:cNvPr id="2" name="textruta 1">
            <a:extLst>
              <a:ext uri="{FF2B5EF4-FFF2-40B4-BE49-F238E27FC236}">
                <a16:creationId xmlns:a16="http://schemas.microsoft.com/office/drawing/2014/main" id="{9A3A5A7A-D86C-594D-C4CC-076B0E8788F4}"/>
              </a:ext>
            </a:extLst>
          </p:cNvPr>
          <p:cNvSpPr txBox="1"/>
          <p:nvPr/>
        </p:nvSpPr>
        <p:spPr>
          <a:xfrm>
            <a:off x="94011" y="5327237"/>
            <a:ext cx="6910085" cy="1169551"/>
          </a:xfrm>
          <a:prstGeom prst="rect">
            <a:avLst/>
          </a:prstGeom>
          <a:noFill/>
        </p:spPr>
        <p:txBody>
          <a:bodyPr wrap="square" rtlCol="0">
            <a:spAutoFit/>
          </a:bodyPr>
          <a:lstStyle/>
          <a:p>
            <a:r>
              <a:rPr lang="sv-SE" sz="3000" b="1" dirty="0">
                <a:solidFill>
                  <a:schemeClr val="tx2"/>
                </a:solidFill>
                <a:latin typeface="Expose Black" pitchFamily="2" charset="77"/>
              </a:rPr>
              <a:t>Fredrik Bergsten </a:t>
            </a:r>
            <a:r>
              <a:rPr lang="sv-SE" sz="3000" dirty="0">
                <a:solidFill>
                  <a:schemeClr val="tx2"/>
                </a:solidFill>
                <a:latin typeface="Expose" pitchFamily="2" charset="77"/>
              </a:rPr>
              <a:t>CEO Botnia </a:t>
            </a:r>
            <a:r>
              <a:rPr lang="sv-SE" sz="3000" dirty="0" err="1">
                <a:solidFill>
                  <a:schemeClr val="tx2"/>
                </a:solidFill>
                <a:latin typeface="Expose" pitchFamily="2" charset="77"/>
              </a:rPr>
              <a:t>Exploration</a:t>
            </a:r>
            <a:r>
              <a:rPr lang="sv-SE" sz="3000" dirty="0">
                <a:solidFill>
                  <a:schemeClr val="tx2"/>
                </a:solidFill>
                <a:latin typeface="Expose" pitchFamily="2" charset="77"/>
              </a:rPr>
              <a:t> AB</a:t>
            </a:r>
            <a:br>
              <a:rPr lang="sv-SE" sz="4000" dirty="0">
                <a:solidFill>
                  <a:schemeClr val="tx2"/>
                </a:solidFill>
                <a:latin typeface="Expose" pitchFamily="2" charset="77"/>
              </a:rPr>
            </a:br>
            <a:r>
              <a:rPr lang="sv-SE" sz="2000" dirty="0" err="1">
                <a:solidFill>
                  <a:schemeClr val="tx2"/>
                </a:solidFill>
                <a:latin typeface="Expose" pitchFamily="2" charset="77"/>
              </a:rPr>
              <a:t>Fredrik.Bergsten@botniaexploration.com</a:t>
            </a:r>
            <a:r>
              <a:rPr lang="sv-SE" sz="2000" dirty="0">
                <a:solidFill>
                  <a:schemeClr val="tx2"/>
                </a:solidFill>
                <a:latin typeface="Expose" pitchFamily="2" charset="77"/>
              </a:rPr>
              <a:t> </a:t>
            </a:r>
            <a:br>
              <a:rPr lang="sv-SE" sz="2000" dirty="0">
                <a:solidFill>
                  <a:schemeClr val="tx2"/>
                </a:solidFill>
                <a:latin typeface="Expose" pitchFamily="2" charset="77"/>
              </a:rPr>
            </a:br>
            <a:r>
              <a:rPr lang="sv-SE" sz="2000" dirty="0">
                <a:solidFill>
                  <a:schemeClr val="tx2"/>
                </a:solidFill>
                <a:latin typeface="Expose" pitchFamily="2" charset="77"/>
              </a:rPr>
              <a:t>+46 (0)70 519 34 41</a:t>
            </a:r>
          </a:p>
        </p:txBody>
      </p:sp>
      <p:pic>
        <p:nvPicPr>
          <p:cNvPr id="4" name="Picture 3">
            <a:extLst>
              <a:ext uri="{FF2B5EF4-FFF2-40B4-BE49-F238E27FC236}">
                <a16:creationId xmlns:a16="http://schemas.microsoft.com/office/drawing/2014/main" id="{3895E5B2-DEC5-80B9-23DD-B9B3A157AA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41361" y="688620"/>
            <a:ext cx="4856628" cy="4839344"/>
          </a:xfrm>
          <a:prstGeom prst="rect">
            <a:avLst/>
          </a:prstGeom>
        </p:spPr>
      </p:pic>
      <p:pic>
        <p:nvPicPr>
          <p:cNvPr id="7" name="Picture 6">
            <a:extLst>
              <a:ext uri="{FF2B5EF4-FFF2-40B4-BE49-F238E27FC236}">
                <a16:creationId xmlns:a16="http://schemas.microsoft.com/office/drawing/2014/main" id="{65B27ADF-0479-1B16-AA95-F345D1EBCB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43275" y="5786565"/>
            <a:ext cx="4005825" cy="590633"/>
          </a:xfrm>
          <a:prstGeom prst="rect">
            <a:avLst/>
          </a:prstGeom>
        </p:spPr>
      </p:pic>
    </p:spTree>
    <p:extLst>
      <p:ext uri="{BB962C8B-B14F-4D97-AF65-F5344CB8AC3E}">
        <p14:creationId xmlns:p14="http://schemas.microsoft.com/office/powerpoint/2010/main" val="4072279039"/>
      </p:ext>
    </p:extLst>
  </p:cSld>
  <p:clrMapOvr>
    <a:masterClrMapping/>
  </p:clrMapOvr>
</p:sld>
</file>

<file path=ppt/theme/theme1.xml><?xml version="1.0" encoding="utf-8"?>
<a:theme xmlns:a="http://schemas.openxmlformats.org/drawingml/2006/main" name="Office-tema">
  <a:themeElements>
    <a:clrScheme name="Botnia Exploration">
      <a:dk1>
        <a:srgbClr val="000000"/>
      </a:dk1>
      <a:lt1>
        <a:srgbClr val="FFFFFF"/>
      </a:lt1>
      <a:dk2>
        <a:srgbClr val="38332B"/>
      </a:dk2>
      <a:lt2>
        <a:srgbClr val="E8E8E8"/>
      </a:lt2>
      <a:accent1>
        <a:srgbClr val="FFF000"/>
      </a:accent1>
      <a:accent2>
        <a:srgbClr val="A3BF6D"/>
      </a:accent2>
      <a:accent3>
        <a:srgbClr val="D593FF"/>
      </a:accent3>
      <a:accent4>
        <a:srgbClr val="38332B"/>
      </a:accent4>
      <a:accent5>
        <a:srgbClr val="38332B"/>
      </a:accent5>
      <a:accent6>
        <a:srgbClr val="38332B"/>
      </a:accent6>
      <a:hlink>
        <a:srgbClr val="FFF000"/>
      </a:hlink>
      <a:folHlink>
        <a:srgbClr val="FFF000"/>
      </a:folHlink>
    </a:clrScheme>
    <a:fontScheme name="Office-t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4535</TotalTime>
  <Words>861</Words>
  <Application>Microsoft Office PowerPoint</Application>
  <PresentationFormat>Widescreen</PresentationFormat>
  <Paragraphs>60</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 Display</vt:lpstr>
      <vt:lpstr>Expose Black</vt:lpstr>
      <vt:lpstr>Aptos</vt:lpstr>
      <vt:lpstr>Expose Medium</vt:lpstr>
      <vt:lpstr>Expose</vt:lpstr>
      <vt:lpstr>Arial</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Botnia Exploration</dc:creator>
  <cp:keywords/>
  <dc:description/>
  <cp:lastModifiedBy>Fredrik Bergsten</cp:lastModifiedBy>
  <cp:revision>19</cp:revision>
  <dcterms:created xsi:type="dcterms:W3CDTF">2024-05-28T08:33:10Z</dcterms:created>
  <dcterms:modified xsi:type="dcterms:W3CDTF">2025-02-06T19:23:54Z</dcterms:modified>
  <cp:category/>
</cp:coreProperties>
</file>