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1"/>
  </p:sldMasterIdLst>
  <p:notesMasterIdLst>
    <p:notesMasterId r:id="rId13"/>
  </p:notesMasterIdLst>
  <p:sldIdLst>
    <p:sldId id="256" r:id="rId2"/>
    <p:sldId id="307" r:id="rId3"/>
    <p:sldId id="308" r:id="rId4"/>
    <p:sldId id="270" r:id="rId5"/>
    <p:sldId id="309" r:id="rId6"/>
    <p:sldId id="310" r:id="rId7"/>
    <p:sldId id="311" r:id="rId8"/>
    <p:sldId id="312" r:id="rId9"/>
    <p:sldId id="313" r:id="rId10"/>
    <p:sldId id="314" r:id="rId11"/>
    <p:sldId id="273" r:id="rId12"/>
  </p:sldIdLst>
  <p:sldSz cx="12192000" cy="6858000"/>
  <p:notesSz cx="6858000" cy="9144000"/>
  <p:embeddedFontLst>
    <p:embeddedFont>
      <p:font typeface="Expose" panose="020B0604020202020204" charset="0"/>
      <p:regular r:id="rId14"/>
      <p:bold r:id="rId15"/>
    </p:embeddedFont>
    <p:embeddedFont>
      <p:font typeface="Expose Black" panose="020B0604020202020204" charset="0"/>
      <p:bold r:id="rId16"/>
    </p:embeddedFont>
    <p:embeddedFont>
      <p:font typeface="Expose Medium" panose="020B0604020202020204" charset="0"/>
      <p:regular r:id="rId17"/>
    </p:embeddedFont>
    <p:embeddedFont>
      <p:font typeface="Verdana" panose="020B0604030504040204" pitchFamily="34" charset="0"/>
      <p:regular r:id="rId18"/>
      <p:bold r:id="rId19"/>
      <p:italic r:id="rId20"/>
      <p:boldItalic r:id="rId2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8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07BA57-17FA-4AA7-9810-93E08C0F5293}" v="2" dt="2025-02-06T19:08:16.0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10"/>
    <p:restoredTop sz="83221"/>
  </p:normalViewPr>
  <p:slideViewPr>
    <p:cSldViewPr snapToGrid="0" showGuides="1">
      <p:cViewPr varScale="1">
        <p:scale>
          <a:sx n="92" d="100"/>
          <a:sy n="92" d="100"/>
        </p:scale>
        <p:origin x="1308" y="84"/>
      </p:cViewPr>
      <p:guideLst>
        <p:guide orient="horz" pos="2160"/>
        <p:guide pos="388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edrik Bergsten" userId="08199065-7a8e-4c1d-87ee-e229c09a3361" providerId="ADAL" clId="{1807BA57-17FA-4AA7-9810-93E08C0F5293}"/>
    <pc:docChg chg="custSel delSld modSld">
      <pc:chgData name="Fredrik Bergsten" userId="08199065-7a8e-4c1d-87ee-e229c09a3361" providerId="ADAL" clId="{1807BA57-17FA-4AA7-9810-93E08C0F5293}" dt="2025-02-06T19:06:17.469" v="383" actId="20577"/>
      <pc:docMkLst>
        <pc:docMk/>
      </pc:docMkLst>
      <pc:sldChg chg="modNotesTx">
        <pc:chgData name="Fredrik Bergsten" userId="08199065-7a8e-4c1d-87ee-e229c09a3361" providerId="ADAL" clId="{1807BA57-17FA-4AA7-9810-93E08C0F5293}" dt="2025-02-06T18:59:26.424" v="1" actId="313"/>
        <pc:sldMkLst>
          <pc:docMk/>
          <pc:sldMk cId="3182274066" sldId="310"/>
        </pc:sldMkLst>
      </pc:sldChg>
      <pc:sldChg chg="modNotesTx">
        <pc:chgData name="Fredrik Bergsten" userId="08199065-7a8e-4c1d-87ee-e229c09a3361" providerId="ADAL" clId="{1807BA57-17FA-4AA7-9810-93E08C0F5293}" dt="2025-02-06T19:00:34.505" v="150" actId="20577"/>
        <pc:sldMkLst>
          <pc:docMk/>
          <pc:sldMk cId="958137497" sldId="311"/>
        </pc:sldMkLst>
      </pc:sldChg>
      <pc:sldChg chg="modNotesTx">
        <pc:chgData name="Fredrik Bergsten" userId="08199065-7a8e-4c1d-87ee-e229c09a3361" providerId="ADAL" clId="{1807BA57-17FA-4AA7-9810-93E08C0F5293}" dt="2025-02-06T19:03:30.109" v="273" actId="6549"/>
        <pc:sldMkLst>
          <pc:docMk/>
          <pc:sldMk cId="1143575075" sldId="312"/>
        </pc:sldMkLst>
      </pc:sldChg>
      <pc:sldChg chg="modNotesTx">
        <pc:chgData name="Fredrik Bergsten" userId="08199065-7a8e-4c1d-87ee-e229c09a3361" providerId="ADAL" clId="{1807BA57-17FA-4AA7-9810-93E08C0F5293}" dt="2025-02-06T19:03:56.376" v="275" actId="6549"/>
        <pc:sldMkLst>
          <pc:docMk/>
          <pc:sldMk cId="1915410711" sldId="313"/>
        </pc:sldMkLst>
      </pc:sldChg>
      <pc:sldChg chg="modNotesTx">
        <pc:chgData name="Fredrik Bergsten" userId="08199065-7a8e-4c1d-87ee-e229c09a3361" providerId="ADAL" clId="{1807BA57-17FA-4AA7-9810-93E08C0F5293}" dt="2025-02-06T19:06:17.469" v="383" actId="20577"/>
        <pc:sldMkLst>
          <pc:docMk/>
          <pc:sldMk cId="1257403689" sldId="314"/>
        </pc:sldMkLst>
      </pc:sldChg>
      <pc:sldChg chg="del">
        <pc:chgData name="Fredrik Bergsten" userId="08199065-7a8e-4c1d-87ee-e229c09a3361" providerId="ADAL" clId="{1807BA57-17FA-4AA7-9810-93E08C0F5293}" dt="2025-02-06T18:59:04.459" v="0" actId="47"/>
        <pc:sldMkLst>
          <pc:docMk/>
          <pc:sldMk cId="1507334629" sldId="315"/>
        </pc:sldMkLst>
      </pc:sldChg>
      <pc:sldChg chg="del">
        <pc:chgData name="Fredrik Bergsten" userId="08199065-7a8e-4c1d-87ee-e229c09a3361" providerId="ADAL" clId="{1807BA57-17FA-4AA7-9810-93E08C0F5293}" dt="2025-02-06T18:59:04.459" v="0" actId="47"/>
        <pc:sldMkLst>
          <pc:docMk/>
          <pc:sldMk cId="74277660" sldId="316"/>
        </pc:sldMkLst>
      </pc:sldChg>
      <pc:sldChg chg="del">
        <pc:chgData name="Fredrik Bergsten" userId="08199065-7a8e-4c1d-87ee-e229c09a3361" providerId="ADAL" clId="{1807BA57-17FA-4AA7-9810-93E08C0F5293}" dt="2025-02-06T18:59:04.459" v="0" actId="47"/>
        <pc:sldMkLst>
          <pc:docMk/>
          <pc:sldMk cId="1437007405" sldId="317"/>
        </pc:sldMkLst>
      </pc:sldChg>
      <pc:sldChg chg="del">
        <pc:chgData name="Fredrik Bergsten" userId="08199065-7a8e-4c1d-87ee-e229c09a3361" providerId="ADAL" clId="{1807BA57-17FA-4AA7-9810-93E08C0F5293}" dt="2025-02-06T18:59:04.459" v="0" actId="47"/>
        <pc:sldMkLst>
          <pc:docMk/>
          <pc:sldMk cId="2781255288" sldId="318"/>
        </pc:sldMkLst>
      </pc:sldChg>
      <pc:sldChg chg="del">
        <pc:chgData name="Fredrik Bergsten" userId="08199065-7a8e-4c1d-87ee-e229c09a3361" providerId="ADAL" clId="{1807BA57-17FA-4AA7-9810-93E08C0F5293}" dt="2025-02-06T18:59:04.459" v="0" actId="47"/>
        <pc:sldMkLst>
          <pc:docMk/>
          <pc:sldMk cId="2423906062" sldId="319"/>
        </pc:sldMkLst>
      </pc:sldChg>
      <pc:sldChg chg="del">
        <pc:chgData name="Fredrik Bergsten" userId="08199065-7a8e-4c1d-87ee-e229c09a3361" providerId="ADAL" clId="{1807BA57-17FA-4AA7-9810-93E08C0F5293}" dt="2025-02-06T18:59:04.459" v="0" actId="47"/>
        <pc:sldMkLst>
          <pc:docMk/>
          <pc:sldMk cId="2980322025" sldId="32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E1B1D1-016A-E742-B530-B5B1E2514B36}" type="datetimeFigureOut">
              <a:rPr lang="sv-SE" smtClean="0"/>
              <a:t>2025-02-06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1B0390-A51F-5346-AE94-7DB3E7335669}" type="slidenum">
              <a:rPr lang="sv-SE" smtClean="0"/>
              <a:t>‹#›</a:t>
            </a:fld>
            <a:endParaRPr lang="sv-SE"/>
          </a:p>
        </p:txBody>
      </p:sp>
    </p:spTree>
    <p:extLst>
      <p:ext uri="{BB962C8B-B14F-4D97-AF65-F5344CB8AC3E}">
        <p14:creationId xmlns:p14="http://schemas.microsoft.com/office/powerpoint/2010/main" val="3663356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fld id="{F11B0390-A51F-5346-AE94-7DB3E7335669}" type="slidenum">
              <a:rPr lang="sv-SE" smtClean="0"/>
              <a:t>1</a:t>
            </a:fld>
            <a:endParaRPr lang="sv-SE"/>
          </a:p>
        </p:txBody>
      </p:sp>
    </p:spTree>
    <p:extLst>
      <p:ext uri="{BB962C8B-B14F-4D97-AF65-F5344CB8AC3E}">
        <p14:creationId xmlns:p14="http://schemas.microsoft.com/office/powerpoint/2010/main" val="1776412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60A1E-C4A2-BEE0-32EE-E0A5FA2A4B94}"/>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BD2A4151-FBCF-D320-7153-7B2B86A227B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FB220CFB-0327-2F2E-D323-AA613D2D4A26}"/>
              </a:ext>
            </a:extLst>
          </p:cNvPr>
          <p:cNvSpPr>
            <a:spLocks noGrp="1"/>
          </p:cNvSpPr>
          <p:nvPr>
            <p:ph type="body" idx="1"/>
          </p:nvPr>
        </p:nvSpPr>
        <p:spPr/>
        <p:txBody>
          <a:bodyPr/>
          <a:lstStyle/>
          <a:p>
            <a:pPr rtl="0" fontAlgn="base">
              <a:spcBef>
                <a:spcPts val="0"/>
              </a:spcBef>
              <a:spcAft>
                <a:spcPts val="0"/>
              </a:spcAft>
              <a:buFont typeface="Arial" panose="020B0604020202020204" pitchFamily="34" charset="0"/>
              <a:buNone/>
            </a:pPr>
            <a:r>
              <a:rPr lang="sv-SE" sz="1300" b="0" i="0" u="none" strike="noStrike" dirty="0">
                <a:solidFill>
                  <a:srgbClr val="000000"/>
                </a:solidFill>
                <a:effectLst/>
                <a:latin typeface="Verdana" panose="020B0604030504040204" pitchFamily="34" charset="0"/>
              </a:rPr>
              <a:t>Bolagets balansräkning är fortsatt stark, med en finansiering i stort sett uteslutande av eget kapital och kortfristiga skulder (varav brygg lån från tre storägare om 12 MSEK  bör noteras). Bolagets enda långfristiga belåning är ett kvarvarande konvertibelt lån hos Norrlandsfonden (förfaller 2027)</a:t>
            </a:r>
          </a:p>
          <a:p>
            <a:pPr rtl="0" fontAlgn="base">
              <a:spcBef>
                <a:spcPts val="0"/>
              </a:spcBef>
              <a:spcAft>
                <a:spcPts val="0"/>
              </a:spcAft>
              <a:buFont typeface="Arial" panose="020B0604020202020204" pitchFamily="34" charset="0"/>
              <a:buNone/>
            </a:pPr>
            <a:endParaRPr lang="sv-SE" sz="1300" b="0" i="0" u="none" strike="noStrike" dirty="0">
              <a:solidFill>
                <a:srgbClr val="000000"/>
              </a:solidFill>
              <a:effectLst/>
              <a:latin typeface="Verdana" panose="020B0604030504040204" pitchFamily="34" charset="0"/>
            </a:endParaRPr>
          </a:p>
          <a:p>
            <a:pPr rtl="0" fontAlgn="base">
              <a:spcBef>
                <a:spcPts val="0"/>
              </a:spcBef>
              <a:spcAft>
                <a:spcPts val="0"/>
              </a:spcAft>
              <a:buFont typeface="Arial" panose="020B0604020202020204" pitchFamily="34" charset="0"/>
              <a:buNone/>
            </a:pPr>
            <a:r>
              <a:rPr lang="sv-SE" sz="1300" b="0" i="0" u="none" strike="noStrike" dirty="0">
                <a:solidFill>
                  <a:srgbClr val="000000"/>
                </a:solidFill>
                <a:effectLst/>
                <a:latin typeface="Verdana" panose="020B0604030504040204" pitchFamily="34" charset="0"/>
              </a:rPr>
              <a:t>Som ni ser på tillgångssidan så har anläggningskapitalet stigit kraftigt under året, genom våra investeringar i ovan och underjordsanläggningar. Den största delen av ovanjordsanläggningarna är klara, men stora delar av underjordanläggningarna fortsätter att byggas under de kommande tre kvartalen. Det kvarstår fortfarande större investeringsposter i gruvans ovanjordanläggningar vilka färdigställs under första kvartalet 2025. Påfrestningarna på bolagets kassaflöde under Q1 2025 förblir därför fortsatt stora. </a:t>
            </a:r>
          </a:p>
          <a:p>
            <a:pPr rtl="0" fontAlgn="base">
              <a:spcBef>
                <a:spcPts val="0"/>
              </a:spcBef>
              <a:spcAft>
                <a:spcPts val="0"/>
              </a:spcAft>
              <a:buFont typeface="Arial" panose="020B0604020202020204" pitchFamily="34" charset="0"/>
              <a:buNone/>
            </a:pPr>
            <a:endParaRPr lang="sv-SE" sz="1300" b="0" i="0" u="none" strike="noStrike" dirty="0">
              <a:solidFill>
                <a:srgbClr val="000000"/>
              </a:solidFill>
              <a:effectLst/>
              <a:latin typeface="Verdana" panose="020B0604030504040204" pitchFamily="34" charset="0"/>
            </a:endParaRPr>
          </a:p>
          <a:p>
            <a:pPr rtl="0" fontAlgn="base">
              <a:spcBef>
                <a:spcPts val="0"/>
              </a:spcBef>
              <a:spcAft>
                <a:spcPts val="0"/>
              </a:spcAft>
              <a:buFont typeface="Arial" panose="020B0604020202020204" pitchFamily="34" charset="0"/>
              <a:buNone/>
            </a:pPr>
            <a:r>
              <a:rPr lang="sv-SE" sz="1300" b="0" i="0" u="none" strike="noStrike" dirty="0">
                <a:solidFill>
                  <a:srgbClr val="000000"/>
                </a:solidFill>
                <a:effectLst/>
                <a:latin typeface="Verdana" panose="020B0604030504040204" pitchFamily="34" charset="0"/>
              </a:rPr>
              <a:t>Vår ursprungliga bedömning om att bolaget uppnår ett stabilt positivt kassaflöde i slutet av första kvartalet eller början av andra kvarstår därmed.</a:t>
            </a:r>
          </a:p>
        </p:txBody>
      </p:sp>
      <p:sp>
        <p:nvSpPr>
          <p:cNvPr id="4" name="Platshållare för bildnummer 3">
            <a:extLst>
              <a:ext uri="{FF2B5EF4-FFF2-40B4-BE49-F238E27FC236}">
                <a16:creationId xmlns:a16="http://schemas.microsoft.com/office/drawing/2014/main" id="{85D02B1A-6C25-603A-A8B6-A4CCDEF9743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1B0390-A51F-5346-AE94-7DB3E7335669}"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86916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F11B0390-A51F-5346-AE94-7DB3E7335669}" type="slidenum">
              <a:rPr lang="sv-SE" smtClean="0"/>
              <a:t>11</a:t>
            </a:fld>
            <a:endParaRPr lang="sv-SE"/>
          </a:p>
        </p:txBody>
      </p:sp>
    </p:spTree>
    <p:extLst>
      <p:ext uri="{BB962C8B-B14F-4D97-AF65-F5344CB8AC3E}">
        <p14:creationId xmlns:p14="http://schemas.microsoft.com/office/powerpoint/2010/main" val="3701286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131B5C-7ED5-AB5C-CBFC-31EE9910D000}"/>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DE60CCA-8CA0-A78B-B19B-24D208A5A4E9}"/>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3667BC8F-85C0-D6B1-0D64-D55CB35ED2D5}"/>
              </a:ext>
            </a:extLst>
          </p:cNvPr>
          <p:cNvSpPr>
            <a:spLocks noGrp="1"/>
          </p:cNvSpPr>
          <p:nvPr>
            <p:ph type="body" idx="1"/>
          </p:nvPr>
        </p:nvSpPr>
        <p:spPr/>
        <p:txBody>
          <a:bodyPr/>
          <a:lstStyle/>
          <a:p>
            <a:endParaRPr lang="sv-SE" sz="1800" dirty="0"/>
          </a:p>
        </p:txBody>
      </p:sp>
      <p:sp>
        <p:nvSpPr>
          <p:cNvPr id="4" name="Platshållare för bildnummer 3">
            <a:extLst>
              <a:ext uri="{FF2B5EF4-FFF2-40B4-BE49-F238E27FC236}">
                <a16:creationId xmlns:a16="http://schemas.microsoft.com/office/drawing/2014/main" id="{BBBCE39C-12AE-FC53-AA08-664D0256C27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1B0390-A51F-5346-AE94-7DB3E7335669}"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56110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7DA46-22D0-8E46-D7EB-3D7C99252BC1}"/>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2C4380A6-F1E9-C073-465C-E3129B544373}"/>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B9887BD1-9563-C2C1-122C-FB6D97F23AAC}"/>
              </a:ext>
            </a:extLst>
          </p:cNvPr>
          <p:cNvSpPr>
            <a:spLocks noGrp="1"/>
          </p:cNvSpPr>
          <p:nvPr>
            <p:ph type="body" idx="1"/>
          </p:nvPr>
        </p:nvSpPr>
        <p:spPr/>
        <p:txBody>
          <a:bodyPr/>
          <a:lstStyle/>
          <a:p>
            <a:pPr rtl="0" fontAlgn="base">
              <a:spcBef>
                <a:spcPts val="0"/>
              </a:spcBef>
              <a:spcAft>
                <a:spcPts val="0"/>
              </a:spcAft>
              <a:buFont typeface="Arial" panose="020B0604020202020204" pitchFamily="34" charset="0"/>
              <a:buChar char="•"/>
            </a:pPr>
            <a:endParaRPr lang="sv-SE" sz="1300" b="0" i="0" u="none" strike="noStrike" dirty="0">
              <a:solidFill>
                <a:srgbClr val="000000"/>
              </a:solidFill>
              <a:effectLst/>
              <a:latin typeface="Verdana" panose="020B0604030504040204" pitchFamily="34" charset="0"/>
            </a:endParaRPr>
          </a:p>
        </p:txBody>
      </p:sp>
      <p:sp>
        <p:nvSpPr>
          <p:cNvPr id="4" name="Platshållare för bildnummer 3">
            <a:extLst>
              <a:ext uri="{FF2B5EF4-FFF2-40B4-BE49-F238E27FC236}">
                <a16:creationId xmlns:a16="http://schemas.microsoft.com/office/drawing/2014/main" id="{D91E81F4-1572-5239-0B0B-309E16E3F52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1B0390-A51F-5346-AE94-7DB3E7335669}"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13102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rtl="0" fontAlgn="base">
              <a:spcBef>
                <a:spcPts val="0"/>
              </a:spcBef>
              <a:spcAft>
                <a:spcPts val="0"/>
              </a:spcAft>
              <a:buFont typeface="Arial" panose="020B0604020202020204" pitchFamily="34" charset="0"/>
              <a:buChar char="•"/>
            </a:pPr>
            <a:endParaRPr lang="sv-SE" sz="1300" b="0" i="0" u="none" strike="noStrike" dirty="0">
              <a:solidFill>
                <a:srgbClr val="000000"/>
              </a:solidFill>
              <a:effectLst/>
              <a:latin typeface="Verdana" panose="020B0604030504040204" pitchFamily="34" charset="0"/>
            </a:endParaRPr>
          </a:p>
        </p:txBody>
      </p:sp>
      <p:sp>
        <p:nvSpPr>
          <p:cNvPr id="4" name="Platshållare för bildnummer 3"/>
          <p:cNvSpPr>
            <a:spLocks noGrp="1"/>
          </p:cNvSpPr>
          <p:nvPr>
            <p:ph type="sldNum" sz="quarter" idx="5"/>
          </p:nvPr>
        </p:nvSpPr>
        <p:spPr/>
        <p:txBody>
          <a:bodyPr/>
          <a:lstStyle/>
          <a:p>
            <a:fld id="{F11B0390-A51F-5346-AE94-7DB3E7335669}" type="slidenum">
              <a:rPr lang="sv-SE" smtClean="0"/>
              <a:t>4</a:t>
            </a:fld>
            <a:endParaRPr lang="sv-SE"/>
          </a:p>
        </p:txBody>
      </p:sp>
    </p:spTree>
    <p:extLst>
      <p:ext uri="{BB962C8B-B14F-4D97-AF65-F5344CB8AC3E}">
        <p14:creationId xmlns:p14="http://schemas.microsoft.com/office/powerpoint/2010/main" val="96607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871EC1-3E86-79F2-F82A-ECA1316004B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5CBDC2B-D3A8-54B9-158D-85691FA21938}"/>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AAB8DB2F-5A00-F1A2-1A67-C9413FB5B01B}"/>
              </a:ext>
            </a:extLst>
          </p:cNvPr>
          <p:cNvSpPr>
            <a:spLocks noGrp="1"/>
          </p:cNvSpPr>
          <p:nvPr>
            <p:ph type="body" idx="1"/>
          </p:nvPr>
        </p:nvSpPr>
        <p:spPr/>
        <p:txBody>
          <a:bodyPr/>
          <a:lstStyle/>
          <a:p>
            <a:pPr rtl="0" fontAlgn="base">
              <a:spcBef>
                <a:spcPts val="0"/>
              </a:spcBef>
              <a:spcAft>
                <a:spcPts val="0"/>
              </a:spcAft>
              <a:buFont typeface="Arial" panose="020B0604020202020204" pitchFamily="34" charset="0"/>
              <a:buNone/>
            </a:pPr>
            <a:r>
              <a:rPr lang="sv-SE" sz="1300" b="0" i="0" u="none" strike="noStrike" dirty="0">
                <a:solidFill>
                  <a:srgbClr val="000000"/>
                </a:solidFill>
                <a:effectLst/>
                <a:latin typeface="Verdana" panose="020B0604030504040204" pitchFamily="34" charset="0"/>
              </a:rPr>
              <a:t>Under januari 2025 har Botnia </a:t>
            </a:r>
            <a:r>
              <a:rPr lang="sv-SE" sz="1300" b="0" i="0" u="none" strike="noStrike" dirty="0" err="1">
                <a:solidFill>
                  <a:srgbClr val="000000"/>
                </a:solidFill>
                <a:effectLst/>
                <a:latin typeface="Verdana" panose="020B0604030504040204" pitchFamily="34" charset="0"/>
              </a:rPr>
              <a:t>Exploration</a:t>
            </a:r>
            <a:r>
              <a:rPr lang="sv-SE" sz="1300" b="0" i="0" u="none" strike="noStrike" dirty="0">
                <a:solidFill>
                  <a:srgbClr val="000000"/>
                </a:solidFill>
                <a:effectLst/>
                <a:latin typeface="Verdana" panose="020B0604030504040204" pitchFamily="34" charset="0"/>
              </a:rPr>
              <a:t> sammanställt en uppdaterad blockmodell för </a:t>
            </a:r>
            <a:r>
              <a:rPr lang="sv-SE" sz="1300" b="0" i="0" u="none" strike="noStrike" dirty="0" err="1">
                <a:solidFill>
                  <a:srgbClr val="000000"/>
                </a:solidFill>
                <a:effectLst/>
                <a:latin typeface="Verdana" panose="020B0604030504040204" pitchFamily="34" charset="0"/>
              </a:rPr>
              <a:t>Fäbodtjärn</a:t>
            </a:r>
            <a:r>
              <a:rPr lang="sv-SE" sz="1300" b="0" i="0" u="none" strike="noStrike" dirty="0">
                <a:solidFill>
                  <a:srgbClr val="000000"/>
                </a:solidFill>
                <a:effectLst/>
                <a:latin typeface="Verdana" panose="020B0604030504040204" pitchFamily="34" charset="0"/>
              </a:rPr>
              <a:t>, vilken inkluderar dels resultaten från höstens borrprogram, men även erfarenheter från den brytning som genomförts under hösten. Mer om detta senare</a:t>
            </a:r>
          </a:p>
          <a:p>
            <a:pPr rtl="0" fontAlgn="base">
              <a:spcBef>
                <a:spcPts val="0"/>
              </a:spcBef>
              <a:spcAft>
                <a:spcPts val="0"/>
              </a:spcAft>
              <a:buFont typeface="Arial" panose="020B0604020202020204" pitchFamily="34" charset="0"/>
              <a:buNone/>
            </a:pPr>
            <a:endParaRPr lang="sv-SE" sz="1300" b="0" i="0" u="none" strike="noStrike" dirty="0">
              <a:solidFill>
                <a:srgbClr val="000000"/>
              </a:solidFill>
              <a:effectLst/>
              <a:latin typeface="Verdana" panose="020B0604030504040204" pitchFamily="34" charset="0"/>
            </a:endParaRPr>
          </a:p>
        </p:txBody>
      </p:sp>
      <p:sp>
        <p:nvSpPr>
          <p:cNvPr id="4" name="Platshållare för bildnummer 3">
            <a:extLst>
              <a:ext uri="{FF2B5EF4-FFF2-40B4-BE49-F238E27FC236}">
                <a16:creationId xmlns:a16="http://schemas.microsoft.com/office/drawing/2014/main" id="{FBD13AE9-A4C2-3B9A-7CCB-A5190D381FF5}"/>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1B0390-A51F-5346-AE94-7DB3E7335669}"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93793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761B57-F733-D8BD-7881-A51E03E1AD7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F5DF6F8-D39F-B543-63CE-C3E961144CDB}"/>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9F92E82A-086D-6642-CEE7-196940D0D36C}"/>
              </a:ext>
            </a:extLst>
          </p:cNvPr>
          <p:cNvSpPr>
            <a:spLocks noGrp="1"/>
          </p:cNvSpPr>
          <p:nvPr>
            <p:ph type="body" idx="1"/>
          </p:nvPr>
        </p:nvSpPr>
        <p:spPr/>
        <p:txBody>
          <a:bodyPr/>
          <a:lstStyle/>
          <a:p>
            <a:pPr rtl="0" fontAlgn="base">
              <a:spcBef>
                <a:spcPts val="0"/>
              </a:spcBef>
              <a:spcAft>
                <a:spcPts val="0"/>
              </a:spcAft>
              <a:buFont typeface="Arial" panose="020B0604020202020204" pitchFamily="34" charset="0"/>
              <a:buNone/>
            </a:pPr>
            <a:r>
              <a:rPr lang="sv-SE" sz="1300" b="0" i="0" u="none" strike="noStrike" dirty="0">
                <a:solidFill>
                  <a:srgbClr val="000000"/>
                </a:solidFill>
                <a:effectLst/>
                <a:latin typeface="Verdana" panose="020B0604030504040204" pitchFamily="34" charset="0"/>
              </a:rPr>
              <a:t>Produktionen under året har framförallt karaktäriserats av rampdrivning i gråberg i syfte att anlägga gruvans infrastruktur samt ge åtkomst till olika nivåer i gruvan.</a:t>
            </a:r>
          </a:p>
          <a:p>
            <a:pPr rtl="0" fontAlgn="base">
              <a:spcBef>
                <a:spcPts val="0"/>
              </a:spcBef>
              <a:spcAft>
                <a:spcPts val="0"/>
              </a:spcAft>
              <a:buFont typeface="Arial" panose="020B0604020202020204" pitchFamily="34" charset="0"/>
              <a:buNone/>
            </a:pPr>
            <a:endParaRPr lang="sv-SE" sz="1300" b="0" i="0" u="none" strike="noStrike" dirty="0">
              <a:solidFill>
                <a:srgbClr val="000000"/>
              </a:solidFill>
              <a:effectLst/>
              <a:latin typeface="Verdana" panose="020B0604030504040204" pitchFamily="34" charset="0"/>
            </a:endParaRPr>
          </a:p>
          <a:p>
            <a:pPr rtl="0" fontAlgn="base">
              <a:spcBef>
                <a:spcPts val="0"/>
              </a:spcBef>
              <a:spcAft>
                <a:spcPts val="0"/>
              </a:spcAft>
              <a:buFont typeface="Arial" panose="020B0604020202020204" pitchFamily="34" charset="0"/>
              <a:buNone/>
            </a:pPr>
            <a:r>
              <a:rPr lang="sv-SE" sz="1300" b="0" i="0" u="none" strike="noStrike" dirty="0">
                <a:solidFill>
                  <a:srgbClr val="000000"/>
                </a:solidFill>
                <a:effectLst/>
                <a:latin typeface="Verdana" panose="020B0604030504040204" pitchFamily="34" charset="0"/>
              </a:rPr>
              <a:t>Vid årsskiftet så hade brytning inletts på de tre översta nivåerna i gruvan och spiralrampen var ungefär halvvägs mellan tredje brytningsnivån och den fjärde brytningsnivån, ungefär där den gula markeringen är inlagd.</a:t>
            </a:r>
          </a:p>
          <a:p>
            <a:pPr rtl="0" fontAlgn="base">
              <a:spcBef>
                <a:spcPts val="0"/>
              </a:spcBef>
              <a:spcAft>
                <a:spcPts val="0"/>
              </a:spcAft>
              <a:buFont typeface="Arial" panose="020B0604020202020204" pitchFamily="34" charset="0"/>
              <a:buNone/>
            </a:pPr>
            <a:endParaRPr lang="sv-SE" sz="1300" b="0" i="0" u="none" strike="noStrike" dirty="0">
              <a:solidFill>
                <a:srgbClr val="000000"/>
              </a:solidFill>
              <a:effectLst/>
              <a:latin typeface="Verdana" panose="020B0604030504040204" pitchFamily="34" charset="0"/>
            </a:endParaRPr>
          </a:p>
          <a:p>
            <a:pPr rtl="0" fontAlgn="base">
              <a:spcBef>
                <a:spcPts val="0"/>
              </a:spcBef>
              <a:spcAft>
                <a:spcPts val="0"/>
              </a:spcAft>
              <a:buFont typeface="Arial" panose="020B0604020202020204" pitchFamily="34" charset="0"/>
              <a:buNone/>
            </a:pPr>
            <a:r>
              <a:rPr lang="sv-SE" sz="1300" b="0" i="0" u="none" strike="noStrike" dirty="0">
                <a:solidFill>
                  <a:srgbClr val="000000"/>
                </a:solidFill>
                <a:effectLst/>
                <a:latin typeface="Verdana" panose="020B0604030504040204" pitchFamily="34" charset="0"/>
              </a:rPr>
              <a:t>Idag så har malmproduktion inletts på den fjärde brytningsnivån och de inledande arbetena med att förbereda den tredje nivån som en huvudnivå för </a:t>
            </a:r>
            <a:r>
              <a:rPr lang="sv-SE" sz="1300" b="0" i="0" u="none" strike="noStrike" dirty="0" err="1">
                <a:solidFill>
                  <a:srgbClr val="000000"/>
                </a:solidFill>
                <a:effectLst/>
                <a:latin typeface="Verdana" panose="020B0604030504040204" pitchFamily="34" charset="0"/>
              </a:rPr>
              <a:t>rill</a:t>
            </a:r>
            <a:r>
              <a:rPr lang="sv-SE" sz="1300" b="0" i="0" u="none" strike="noStrike" dirty="0">
                <a:solidFill>
                  <a:srgbClr val="000000"/>
                </a:solidFill>
                <a:effectLst/>
                <a:latin typeface="Verdana" panose="020B0604030504040204" pitchFamily="34" charset="0"/>
              </a:rPr>
              <a:t> brytning (vår storskaliga metod) pågår. Värt att notera med bilden är också att vår nya blockmodell, till skillnad från denna bild som bara går ned till den 7:e brytningsnivån, numera omfattar ned till den 11:e brytningsnivån. Något vi återkommer till i slutet när vi pratar om vår uppdaterade mineralreserv.</a:t>
            </a:r>
          </a:p>
          <a:p>
            <a:pPr rtl="0" fontAlgn="base">
              <a:spcBef>
                <a:spcPts val="0"/>
              </a:spcBef>
              <a:spcAft>
                <a:spcPts val="0"/>
              </a:spcAft>
              <a:buFont typeface="Arial" panose="020B0604020202020204" pitchFamily="34" charset="0"/>
              <a:buNone/>
            </a:pPr>
            <a:endParaRPr lang="sv-SE" sz="1300" b="0" i="0" u="none" strike="noStrike" dirty="0">
              <a:solidFill>
                <a:srgbClr val="000000"/>
              </a:solidFill>
              <a:effectLst/>
              <a:latin typeface="Verdana" panose="020B0604030504040204" pitchFamily="34" charset="0"/>
            </a:endParaRPr>
          </a:p>
          <a:p>
            <a:pPr rtl="0" fontAlgn="base">
              <a:spcBef>
                <a:spcPts val="0"/>
              </a:spcBef>
              <a:spcAft>
                <a:spcPts val="0"/>
              </a:spcAft>
              <a:buFont typeface="Arial" panose="020B0604020202020204" pitchFamily="34" charset="0"/>
              <a:buNone/>
            </a:pPr>
            <a:r>
              <a:rPr lang="sv-SE" sz="1300" b="0" i="0" u="none" strike="noStrike" dirty="0">
                <a:solidFill>
                  <a:srgbClr val="000000"/>
                </a:solidFill>
                <a:effectLst/>
                <a:latin typeface="Verdana" panose="020B0604030504040204" pitchFamily="34" charset="0"/>
              </a:rPr>
              <a:t>Som ni ser av tabellen så har vi under kvartalet brutit 13 850 ton malm, 19 502 för helåret. Denna brytning har till 100% skett genom ortdrivning, vilket är en dyrare metod än gruvans genomsnitt (av ortdrivning och </a:t>
            </a:r>
            <a:r>
              <a:rPr lang="sv-SE" sz="1300" b="0" i="0" u="none" strike="noStrike" dirty="0" err="1">
                <a:solidFill>
                  <a:srgbClr val="000000"/>
                </a:solidFill>
                <a:effectLst/>
                <a:latin typeface="Verdana" panose="020B0604030504040204" pitchFamily="34" charset="0"/>
              </a:rPr>
              <a:t>rill</a:t>
            </a:r>
            <a:r>
              <a:rPr lang="sv-SE" sz="1300" b="0" i="0" u="none" strike="noStrike" dirty="0">
                <a:solidFill>
                  <a:srgbClr val="000000"/>
                </a:solidFill>
                <a:effectLst/>
                <a:latin typeface="Verdana" panose="020B0604030504040204" pitchFamily="34" charset="0"/>
              </a:rPr>
              <a:t>)</a:t>
            </a:r>
          </a:p>
          <a:p>
            <a:pPr rtl="0" fontAlgn="base">
              <a:spcBef>
                <a:spcPts val="0"/>
              </a:spcBef>
              <a:spcAft>
                <a:spcPts val="0"/>
              </a:spcAft>
              <a:buFont typeface="Arial" panose="020B0604020202020204" pitchFamily="34" charset="0"/>
              <a:buNone/>
            </a:pPr>
            <a:r>
              <a:rPr lang="sv-SE" sz="1300" b="0" i="0" u="none" strike="noStrike" dirty="0">
                <a:solidFill>
                  <a:srgbClr val="000000"/>
                </a:solidFill>
                <a:effectLst/>
                <a:latin typeface="Verdana" panose="020B0604030504040204" pitchFamily="34" charset="0"/>
              </a:rPr>
              <a:t>Som ni förstår när ni ser hur mycket ortdrivning (tillredning och inslag) som skett så förstår ni givetvis att dessa investeringar är en betydande utmaning för bolagets kassaflöde</a:t>
            </a:r>
          </a:p>
          <a:p>
            <a:pPr rtl="0" fontAlgn="base">
              <a:spcBef>
                <a:spcPts val="0"/>
              </a:spcBef>
              <a:spcAft>
                <a:spcPts val="0"/>
              </a:spcAft>
              <a:buFont typeface="Arial" panose="020B0604020202020204" pitchFamily="34" charset="0"/>
              <a:buNone/>
            </a:pPr>
            <a:endParaRPr lang="sv-SE" sz="1300" b="0" i="0" u="none" strike="noStrike" dirty="0">
              <a:solidFill>
                <a:srgbClr val="000000"/>
              </a:solidFill>
              <a:effectLst/>
              <a:latin typeface="Verdana" panose="020B0604030504040204" pitchFamily="34" charset="0"/>
            </a:endParaRPr>
          </a:p>
          <a:p>
            <a:pPr rtl="0" fontAlgn="base">
              <a:spcBef>
                <a:spcPts val="0"/>
              </a:spcBef>
              <a:spcAft>
                <a:spcPts val="0"/>
              </a:spcAft>
              <a:buFont typeface="Arial" panose="020B0604020202020204" pitchFamily="34" charset="0"/>
              <a:buNone/>
            </a:pPr>
            <a:r>
              <a:rPr lang="sv-SE" sz="1300" b="0" i="0" u="none" strike="noStrike" dirty="0">
                <a:solidFill>
                  <a:srgbClr val="000000"/>
                </a:solidFill>
                <a:effectLst/>
                <a:latin typeface="Verdana" panose="020B0604030504040204" pitchFamily="34" charset="0"/>
              </a:rPr>
              <a:t>Det anrikade tonnaget kommer från tre korta kampanjer under kvartalet. Det är inte det i framtiden normala förfaringssättet. Det har valts av två orsaker, där den kanske viktigaste är att kunna utvärdera anrikningsverkets prestanda och göra justeringar utan att stora förluster uppstår, vilket visade sig vara en bra ide då vi fick lite negativa överraskningar vid kampanj 2 som kunde justerar till kampanj 3.</a:t>
            </a:r>
          </a:p>
          <a:p>
            <a:pPr rtl="0" fontAlgn="base">
              <a:spcBef>
                <a:spcPts val="0"/>
              </a:spcBef>
              <a:spcAft>
                <a:spcPts val="0"/>
              </a:spcAft>
              <a:buFont typeface="Arial" panose="020B0604020202020204" pitchFamily="34" charset="0"/>
              <a:buNone/>
            </a:pPr>
            <a:endParaRPr lang="sv-SE" sz="1300" b="0" i="0" u="none" strike="noStrike" dirty="0">
              <a:solidFill>
                <a:srgbClr val="000000"/>
              </a:solidFill>
              <a:effectLst/>
              <a:latin typeface="Verdana" panose="020B0604030504040204" pitchFamily="34" charset="0"/>
            </a:endParaRPr>
          </a:p>
          <a:p>
            <a:pPr rtl="0" fontAlgn="base">
              <a:spcBef>
                <a:spcPts val="0"/>
              </a:spcBef>
              <a:spcAft>
                <a:spcPts val="0"/>
              </a:spcAft>
              <a:buFont typeface="Arial" panose="020B0604020202020204" pitchFamily="34" charset="0"/>
              <a:buNone/>
            </a:pPr>
            <a:r>
              <a:rPr lang="sv-SE" sz="1300" b="0" i="0" u="none" strike="noStrike" dirty="0">
                <a:solidFill>
                  <a:srgbClr val="000000"/>
                </a:solidFill>
                <a:effectLst/>
                <a:latin typeface="Verdana" panose="020B0604030504040204" pitchFamily="34" charset="0"/>
              </a:rPr>
              <a:t>I fortsättningen planeras en större kampanj cirka en gång per kvartal, även om det kommer i framtiden förekomma kvartal utan kampanjer och därmed utan intäkter, då genomsnittet är ca 4 månader mellan kampanjer.</a:t>
            </a:r>
          </a:p>
          <a:p>
            <a:pPr rtl="0" fontAlgn="base">
              <a:spcBef>
                <a:spcPts val="0"/>
              </a:spcBef>
              <a:spcAft>
                <a:spcPts val="0"/>
              </a:spcAft>
              <a:buFont typeface="Arial" panose="020B0604020202020204" pitchFamily="34" charset="0"/>
              <a:buNone/>
            </a:pPr>
            <a:r>
              <a:rPr lang="sv-SE" sz="1300" b="0" i="0" u="none" strike="noStrike" dirty="0">
                <a:solidFill>
                  <a:srgbClr val="000000"/>
                </a:solidFill>
                <a:effectLst/>
                <a:latin typeface="Verdana" panose="020B0604030504040204" pitchFamily="34" charset="0"/>
              </a:rPr>
              <a:t>Just nu håller vi på att bygga upp lager vid anrikningsverket inför en kampanj som planeras i mitten på mars.</a:t>
            </a:r>
          </a:p>
        </p:txBody>
      </p:sp>
      <p:sp>
        <p:nvSpPr>
          <p:cNvPr id="4" name="Platshållare för bildnummer 3">
            <a:extLst>
              <a:ext uri="{FF2B5EF4-FFF2-40B4-BE49-F238E27FC236}">
                <a16:creationId xmlns:a16="http://schemas.microsoft.com/office/drawing/2014/main" id="{8B2882EB-6EEF-9C0F-A011-2B2BDC512B3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1B0390-A51F-5346-AE94-7DB3E7335669}"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11388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DCFA83-CBD1-752E-20E7-7E9191215966}"/>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F239B41B-E309-E5A2-AA7B-E7BA29D8EABF}"/>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DF5F83E0-C953-1678-5672-D06283D84D2B}"/>
              </a:ext>
            </a:extLst>
          </p:cNvPr>
          <p:cNvSpPr>
            <a:spLocks noGrp="1"/>
          </p:cNvSpPr>
          <p:nvPr>
            <p:ph type="body" idx="1"/>
          </p:nvPr>
        </p:nvSpPr>
        <p:spPr/>
        <p:txBody>
          <a:bodyPr/>
          <a:lstStyle/>
          <a:p>
            <a:pPr rtl="0" fontAlgn="base">
              <a:spcBef>
                <a:spcPts val="0"/>
              </a:spcBef>
              <a:spcAft>
                <a:spcPts val="0"/>
              </a:spcAft>
              <a:buFont typeface="Arial" panose="020B0604020202020204" pitchFamily="34" charset="0"/>
              <a:buNone/>
            </a:pPr>
            <a:r>
              <a:rPr lang="sv-SE" sz="1300" b="0" i="0" u="none" strike="noStrike" dirty="0">
                <a:solidFill>
                  <a:srgbClr val="000000"/>
                </a:solidFill>
                <a:effectLst/>
                <a:latin typeface="Verdana" panose="020B0604030504040204" pitchFamily="34" charset="0"/>
              </a:rPr>
              <a:t>Under 2025 så räknar vi med en total anrikad volym om strax under anrikningsverkets miljötillstånd om 50 </a:t>
            </a:r>
            <a:r>
              <a:rPr lang="sv-SE" sz="1300" b="0" i="0" u="none" strike="noStrike" dirty="0" err="1">
                <a:solidFill>
                  <a:srgbClr val="000000"/>
                </a:solidFill>
                <a:effectLst/>
                <a:latin typeface="Verdana" panose="020B0604030504040204" pitchFamily="34" charset="0"/>
              </a:rPr>
              <a:t>kton</a:t>
            </a:r>
            <a:r>
              <a:rPr lang="sv-SE" sz="1300" b="0" i="0" u="none" strike="noStrike" dirty="0">
                <a:solidFill>
                  <a:srgbClr val="000000"/>
                </a:solidFill>
                <a:effectLst/>
                <a:latin typeface="Verdana" panose="020B0604030504040204" pitchFamily="34" charset="0"/>
              </a:rPr>
              <a:t>, som ni ser finns en viss tyngdpunkt under årets första 8 månader, vilket beror på naturliga variationer i gruvans produktionskapacitet.</a:t>
            </a:r>
          </a:p>
          <a:p>
            <a:pPr rtl="0" fontAlgn="base">
              <a:spcBef>
                <a:spcPts val="0"/>
              </a:spcBef>
              <a:spcAft>
                <a:spcPts val="0"/>
              </a:spcAft>
              <a:buFont typeface="Arial" panose="020B0604020202020204" pitchFamily="34" charset="0"/>
              <a:buNone/>
            </a:pPr>
            <a:endParaRPr lang="sv-SE" sz="1300" b="0" i="0" u="none" strike="noStrike" dirty="0">
              <a:solidFill>
                <a:srgbClr val="000000"/>
              </a:solidFill>
              <a:effectLst/>
              <a:latin typeface="Verdana" panose="020B0604030504040204" pitchFamily="34" charset="0"/>
            </a:endParaRPr>
          </a:p>
          <a:p>
            <a:pPr rtl="0" fontAlgn="base">
              <a:spcBef>
                <a:spcPts val="0"/>
              </a:spcBef>
              <a:spcAft>
                <a:spcPts val="0"/>
              </a:spcAft>
              <a:buFont typeface="Arial" panose="020B0604020202020204" pitchFamily="34" charset="0"/>
              <a:buNone/>
            </a:pPr>
            <a:r>
              <a:rPr lang="sv-SE" sz="1300" b="0" i="0" u="none" strike="noStrike" dirty="0">
                <a:solidFill>
                  <a:srgbClr val="000000"/>
                </a:solidFill>
                <a:effectLst/>
                <a:latin typeface="Verdana" panose="020B0604030504040204" pitchFamily="34" charset="0"/>
              </a:rPr>
              <a:t>Om gruvan bryter kombinerad storskalig och småskalig brytning ( </a:t>
            </a:r>
            <a:r>
              <a:rPr lang="sv-SE" sz="1300" b="0" i="0" u="none" strike="noStrike" dirty="0" err="1">
                <a:solidFill>
                  <a:srgbClr val="000000"/>
                </a:solidFill>
                <a:effectLst/>
                <a:latin typeface="Verdana" panose="020B0604030504040204" pitchFamily="34" charset="0"/>
              </a:rPr>
              <a:t>Rill</a:t>
            </a:r>
            <a:r>
              <a:rPr lang="sv-SE" sz="1300" b="0" i="0" u="none" strike="noStrike" dirty="0">
                <a:solidFill>
                  <a:srgbClr val="000000"/>
                </a:solidFill>
                <a:effectLst/>
                <a:latin typeface="Verdana" panose="020B0604030504040204" pitchFamily="34" charset="0"/>
              </a:rPr>
              <a:t> brytning och malmbrytning genom ortdrivning) endast småskalig brytning pågår. Det är en naturlig variationscykel om ca 8-10 månader.</a:t>
            </a:r>
          </a:p>
          <a:p>
            <a:pPr rtl="0" fontAlgn="base">
              <a:spcBef>
                <a:spcPts val="0"/>
              </a:spcBef>
              <a:spcAft>
                <a:spcPts val="0"/>
              </a:spcAft>
              <a:buFont typeface="Arial" panose="020B0604020202020204" pitchFamily="34" charset="0"/>
              <a:buNone/>
            </a:pPr>
            <a:endParaRPr lang="sv-SE" sz="1300" b="0" i="0" u="none" strike="noStrike" dirty="0">
              <a:solidFill>
                <a:srgbClr val="000000"/>
              </a:solidFill>
              <a:effectLst/>
              <a:latin typeface="Verdana" panose="020B0604030504040204" pitchFamily="34" charset="0"/>
            </a:endParaRPr>
          </a:p>
          <a:p>
            <a:pPr rtl="0" fontAlgn="base">
              <a:spcBef>
                <a:spcPts val="0"/>
              </a:spcBef>
              <a:spcAft>
                <a:spcPts val="0"/>
              </a:spcAft>
              <a:buFont typeface="Arial" panose="020B0604020202020204" pitchFamily="34" charset="0"/>
              <a:buNone/>
            </a:pPr>
            <a:r>
              <a:rPr lang="sv-SE" sz="1300" b="0" i="0" u="none" strike="noStrike" dirty="0">
                <a:solidFill>
                  <a:srgbClr val="000000"/>
                </a:solidFill>
                <a:effectLst/>
                <a:latin typeface="Verdana" panose="020B0604030504040204" pitchFamily="34" charset="0"/>
              </a:rPr>
              <a:t>Under året så räknar vi även med, till följd av hur gruvans haltfördelning ser ut att bryta malm som ligger något under genomsnittet för mineralreserven.</a:t>
            </a:r>
          </a:p>
        </p:txBody>
      </p:sp>
      <p:sp>
        <p:nvSpPr>
          <p:cNvPr id="4" name="Platshållare för bildnummer 3">
            <a:extLst>
              <a:ext uri="{FF2B5EF4-FFF2-40B4-BE49-F238E27FC236}">
                <a16:creationId xmlns:a16="http://schemas.microsoft.com/office/drawing/2014/main" id="{C6B68E9F-9E85-942B-5E2E-FC46A705478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1B0390-A51F-5346-AE94-7DB3E7335669}"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43706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707D7A-EBCF-A0F0-27C9-DCE0C6F3A65B}"/>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7CF95E5F-E483-96C6-477C-39972C700552}"/>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56E445B6-A6F1-A552-FEC9-ECCFC3039004}"/>
              </a:ext>
            </a:extLst>
          </p:cNvPr>
          <p:cNvSpPr>
            <a:spLocks noGrp="1"/>
          </p:cNvSpPr>
          <p:nvPr>
            <p:ph type="body" idx="1"/>
          </p:nvPr>
        </p:nvSpPr>
        <p:spPr/>
        <p:txBody>
          <a:bodyPr/>
          <a:lstStyle/>
          <a:p>
            <a:pPr rtl="0" fontAlgn="base">
              <a:spcBef>
                <a:spcPts val="0"/>
              </a:spcBef>
              <a:spcAft>
                <a:spcPts val="0"/>
              </a:spcAft>
              <a:buFont typeface="Arial" panose="020B0604020202020204" pitchFamily="34" charset="0"/>
              <a:buNone/>
            </a:pPr>
            <a:r>
              <a:rPr lang="sv-SE" sz="1300" b="0" i="0" u="none" strike="noStrike" dirty="0">
                <a:solidFill>
                  <a:srgbClr val="000000"/>
                </a:solidFill>
                <a:effectLst/>
                <a:latin typeface="Verdana" panose="020B0604030504040204" pitchFamily="34" charset="0"/>
              </a:rPr>
              <a:t>Omsättningen för kvartalet uppgick till 57,8 MSEK, vilket är samma som för helåret, den negativa aktiverade arbetet därunder innebär att den delen av omsättningen i sig är hänförlig till den B-malm från Vargbäckens provbrytning som kördes bort i samband med att vi efterbehandlade provbrytningen under hösten. Den posten förs redovisningsmässigt mot balansräkningen.</a:t>
            </a:r>
          </a:p>
          <a:p>
            <a:pPr rtl="0" fontAlgn="base">
              <a:spcBef>
                <a:spcPts val="0"/>
              </a:spcBef>
              <a:spcAft>
                <a:spcPts val="0"/>
              </a:spcAft>
              <a:buFont typeface="Arial" panose="020B0604020202020204" pitchFamily="34" charset="0"/>
              <a:buNone/>
            </a:pPr>
            <a:endParaRPr lang="sv-SE" sz="1300" b="0" i="0" u="none" strike="noStrike" dirty="0">
              <a:solidFill>
                <a:srgbClr val="000000"/>
              </a:solidFill>
              <a:effectLst/>
              <a:latin typeface="Verdana" panose="020B0604030504040204" pitchFamily="34" charset="0"/>
            </a:endParaRPr>
          </a:p>
          <a:p>
            <a:pPr rtl="0" fontAlgn="base">
              <a:spcBef>
                <a:spcPts val="0"/>
              </a:spcBef>
              <a:spcAft>
                <a:spcPts val="0"/>
              </a:spcAft>
              <a:buFont typeface="Arial" panose="020B0604020202020204" pitchFamily="34" charset="0"/>
              <a:buNone/>
            </a:pPr>
            <a:r>
              <a:rPr lang="sv-SE" sz="1300" b="0" i="0" u="none" strike="noStrike" dirty="0">
                <a:solidFill>
                  <a:srgbClr val="000000"/>
                </a:solidFill>
                <a:effectLst/>
                <a:latin typeface="Verdana" panose="020B0604030504040204" pitchFamily="34" charset="0"/>
              </a:rPr>
              <a:t>Som ni ser av våra kostnader så byggs majoriteten upp av externa kostnader och produktions och anrikningskostnader. Det är i båda fallen till sin majoritet kostnader förknippade med entreprenaden vid vår gruva och avgifter för anrikning betalade till Dragon mining. Som tidigare nämnts är kostnadsnivån för verksamheten högre än det planerade genomsnittet, då all malmbrytning än så länge sker med den dyrare mer småskaliga metoden.</a:t>
            </a:r>
          </a:p>
          <a:p>
            <a:pPr rtl="0" fontAlgn="base">
              <a:spcBef>
                <a:spcPts val="0"/>
              </a:spcBef>
              <a:spcAft>
                <a:spcPts val="0"/>
              </a:spcAft>
              <a:buFont typeface="Arial" panose="020B0604020202020204" pitchFamily="34" charset="0"/>
              <a:buNone/>
            </a:pPr>
            <a:endParaRPr lang="sv-SE" sz="1300" b="0" i="0" u="none" strike="noStrike" dirty="0">
              <a:solidFill>
                <a:srgbClr val="000000"/>
              </a:solidFill>
              <a:effectLst/>
              <a:latin typeface="Verdana" panose="020B0604030504040204" pitchFamily="34" charset="0"/>
            </a:endParaRPr>
          </a:p>
          <a:p>
            <a:pPr rtl="0" fontAlgn="base">
              <a:spcBef>
                <a:spcPts val="0"/>
              </a:spcBef>
              <a:spcAft>
                <a:spcPts val="0"/>
              </a:spcAft>
              <a:buFont typeface="Arial" panose="020B0604020202020204" pitchFamily="34" charset="0"/>
              <a:buNone/>
            </a:pPr>
            <a:r>
              <a:rPr lang="sv-SE" sz="1300" b="0" i="0" u="none" strike="noStrike" dirty="0">
                <a:solidFill>
                  <a:srgbClr val="000000"/>
                </a:solidFill>
                <a:effectLst/>
                <a:latin typeface="Verdana" panose="020B0604030504040204" pitchFamily="34" charset="0"/>
              </a:rPr>
              <a:t>Avskrivningar har även påbörjats av de investeringar som gjorts vid byggnationen av gruvan och vid projektering.</a:t>
            </a:r>
          </a:p>
          <a:p>
            <a:pPr rtl="0" fontAlgn="base">
              <a:spcBef>
                <a:spcPts val="0"/>
              </a:spcBef>
              <a:spcAft>
                <a:spcPts val="0"/>
              </a:spcAft>
              <a:buFont typeface="Arial" panose="020B0604020202020204" pitchFamily="34" charset="0"/>
              <a:buNone/>
            </a:pPr>
            <a:endParaRPr lang="sv-SE" sz="1300" b="0" i="0" u="none" strike="noStrike" dirty="0">
              <a:solidFill>
                <a:srgbClr val="000000"/>
              </a:solidFill>
              <a:effectLst/>
              <a:latin typeface="Verdana" panose="020B0604030504040204" pitchFamily="34" charset="0"/>
            </a:endParaRPr>
          </a:p>
          <a:p>
            <a:pPr rtl="0" fontAlgn="base">
              <a:spcBef>
                <a:spcPts val="0"/>
              </a:spcBef>
              <a:spcAft>
                <a:spcPts val="0"/>
              </a:spcAft>
              <a:buFont typeface="Arial" panose="020B0604020202020204" pitchFamily="34" charset="0"/>
              <a:buNone/>
            </a:pPr>
            <a:r>
              <a:rPr lang="sv-SE" sz="1300" b="0" i="0" u="none" strike="noStrike" dirty="0">
                <a:solidFill>
                  <a:srgbClr val="000000"/>
                </a:solidFill>
                <a:effectLst/>
                <a:latin typeface="Verdana" panose="020B0604030504040204" pitchFamily="34" charset="0"/>
              </a:rPr>
              <a:t>Vi anser efter att, redan första kvartalet redovisat en positiv EBIT (rörelseresultat) i verksamheten, nu kan värdera de historiska skattemässiga underskottsavdragen som Botnia </a:t>
            </a:r>
            <a:r>
              <a:rPr lang="sv-SE" sz="1300" b="0" i="0" u="none" strike="noStrike" dirty="0" err="1">
                <a:solidFill>
                  <a:srgbClr val="000000"/>
                </a:solidFill>
                <a:effectLst/>
                <a:latin typeface="Verdana" panose="020B0604030504040204" pitchFamily="34" charset="0"/>
              </a:rPr>
              <a:t>Exploration</a:t>
            </a:r>
            <a:r>
              <a:rPr lang="sv-SE" sz="1300" b="0" i="0" u="none" strike="noStrike" dirty="0">
                <a:solidFill>
                  <a:srgbClr val="000000"/>
                </a:solidFill>
                <a:effectLst/>
                <a:latin typeface="Verdana" panose="020B0604030504040204" pitchFamily="34" charset="0"/>
              </a:rPr>
              <a:t> och dess dotterbolag upparbetat. Därför redovisas nu, i enlighet med gällande redovisningsprinciper, en uppskjuten skattefordran. I resultaträkningen syns den som en skatteintäkt.</a:t>
            </a:r>
          </a:p>
        </p:txBody>
      </p:sp>
      <p:sp>
        <p:nvSpPr>
          <p:cNvPr id="4" name="Platshållare för bildnummer 3">
            <a:extLst>
              <a:ext uri="{FF2B5EF4-FFF2-40B4-BE49-F238E27FC236}">
                <a16:creationId xmlns:a16="http://schemas.microsoft.com/office/drawing/2014/main" id="{9E18E145-EF15-4ABA-58EF-454F579CAB9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1B0390-A51F-5346-AE94-7DB3E7335669}"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83879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B7E7E-1DB1-E2C5-4C71-0C4160BCB6E1}"/>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F706049-A878-1B00-4982-03043604C661}"/>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AE0FB3E8-1C7B-A7C6-390A-D9C1F7F3BDB6}"/>
              </a:ext>
            </a:extLst>
          </p:cNvPr>
          <p:cNvSpPr>
            <a:spLocks noGrp="1"/>
          </p:cNvSpPr>
          <p:nvPr>
            <p:ph type="body" idx="1"/>
          </p:nvPr>
        </p:nvSpPr>
        <p:spPr/>
        <p:txBody>
          <a:bodyPr/>
          <a:lstStyle/>
          <a:p>
            <a:pPr rtl="0" fontAlgn="base">
              <a:spcBef>
                <a:spcPts val="0"/>
              </a:spcBef>
              <a:spcAft>
                <a:spcPts val="0"/>
              </a:spcAft>
              <a:buFont typeface="Arial" panose="020B0604020202020204" pitchFamily="34" charset="0"/>
              <a:buNone/>
            </a:pPr>
            <a:r>
              <a:rPr lang="sv-SE" sz="1300" b="0" i="0" u="none" strike="noStrike" dirty="0">
                <a:solidFill>
                  <a:srgbClr val="000000"/>
                </a:solidFill>
                <a:effectLst/>
                <a:latin typeface="Verdana" panose="020B0604030504040204" pitchFamily="34" charset="0"/>
              </a:rPr>
              <a:t>Under året har Botnias kassaflöde varit kraftigt negativt, vilket varit enligt förväntningarna.</a:t>
            </a:r>
          </a:p>
          <a:p>
            <a:pPr rtl="0" fontAlgn="base">
              <a:spcBef>
                <a:spcPts val="0"/>
              </a:spcBef>
              <a:spcAft>
                <a:spcPts val="0"/>
              </a:spcAft>
              <a:buFont typeface="Arial" panose="020B0604020202020204" pitchFamily="34" charset="0"/>
              <a:buNone/>
            </a:pPr>
            <a:endParaRPr lang="sv-SE" sz="1300" b="0" i="0" u="none" strike="noStrike" dirty="0">
              <a:solidFill>
                <a:srgbClr val="000000"/>
              </a:solidFill>
              <a:effectLst/>
              <a:latin typeface="Verdana" panose="020B0604030504040204" pitchFamily="34" charset="0"/>
            </a:endParaRPr>
          </a:p>
          <a:p>
            <a:pPr rtl="0" fontAlgn="base">
              <a:spcBef>
                <a:spcPts val="0"/>
              </a:spcBef>
              <a:spcAft>
                <a:spcPts val="0"/>
              </a:spcAft>
              <a:buFont typeface="Arial" panose="020B0604020202020204" pitchFamily="34" charset="0"/>
              <a:buNone/>
            </a:pPr>
            <a:r>
              <a:rPr lang="sv-SE" sz="1300" b="0" i="0" u="none" strike="noStrike" dirty="0">
                <a:solidFill>
                  <a:srgbClr val="000000"/>
                </a:solidFill>
                <a:effectLst/>
                <a:latin typeface="Verdana" panose="020B0604030504040204" pitchFamily="34" charset="0"/>
              </a:rPr>
              <a:t>Under kvartal 4, det första i bolagets historia med malmintäkter, så har vi uppnått en kassaflöde i balans. Det som är viktigt att notera i detta fall är att intäkterna som redovisats för kampanj 3, som levererades till kund strax innan årsskiftet uppnådde sin </a:t>
            </a:r>
            <a:r>
              <a:rPr lang="sv-SE" sz="1300" b="0" i="0" u="none" strike="noStrike" dirty="0" err="1">
                <a:solidFill>
                  <a:srgbClr val="000000"/>
                </a:solidFill>
                <a:effectLst/>
                <a:latin typeface="Verdana" panose="020B0604030504040204" pitchFamily="34" charset="0"/>
              </a:rPr>
              <a:t>prisfix</a:t>
            </a:r>
            <a:r>
              <a:rPr lang="sv-SE" sz="1300" b="0" i="0" u="none" strike="noStrike" dirty="0">
                <a:solidFill>
                  <a:srgbClr val="000000"/>
                </a:solidFill>
                <a:effectLst/>
                <a:latin typeface="Verdana" panose="020B0604030504040204" pitchFamily="34" charset="0"/>
              </a:rPr>
              <a:t> först efter 13:helgen och därmed erlades likviden för denna först efter nyår, vilket gör att förändringen i rörelsekapital är kraftigt negativt för kvartalet.</a:t>
            </a:r>
          </a:p>
        </p:txBody>
      </p:sp>
      <p:sp>
        <p:nvSpPr>
          <p:cNvPr id="4" name="Platshållare för bildnummer 3">
            <a:extLst>
              <a:ext uri="{FF2B5EF4-FFF2-40B4-BE49-F238E27FC236}">
                <a16:creationId xmlns:a16="http://schemas.microsoft.com/office/drawing/2014/main" id="{F24AD42B-54D3-448C-9E09-6A63EB4A29F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1B0390-A51F-5346-AE94-7DB3E7335669}"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09118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57BE6B4E-7140-9B41-86D1-F43ECC9CB943}" type="datetimeFigureOut">
              <a:rPr lang="sv-SE" smtClean="0"/>
              <a:t>2025-02-06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BF63BE51-33A7-1740-A214-2CDB2AE234BE}" type="slidenum">
              <a:rPr lang="sv-SE" smtClean="0"/>
              <a:t>‹#›</a:t>
            </a:fld>
            <a:endParaRPr lang="sv-SE"/>
          </a:p>
        </p:txBody>
      </p:sp>
    </p:spTree>
    <p:extLst>
      <p:ext uri="{BB962C8B-B14F-4D97-AF65-F5344CB8AC3E}">
        <p14:creationId xmlns:p14="http://schemas.microsoft.com/office/powerpoint/2010/main" val="3919535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57BE6B4E-7140-9B41-86D1-F43ECC9CB943}" type="datetimeFigureOut">
              <a:rPr lang="sv-SE" smtClean="0"/>
              <a:t>2025-02-06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BF63BE51-33A7-1740-A214-2CDB2AE234BE}" type="slidenum">
              <a:rPr lang="sv-SE" smtClean="0"/>
              <a:t>‹#›</a:t>
            </a:fld>
            <a:endParaRPr lang="sv-SE"/>
          </a:p>
        </p:txBody>
      </p:sp>
    </p:spTree>
    <p:extLst>
      <p:ext uri="{BB962C8B-B14F-4D97-AF65-F5344CB8AC3E}">
        <p14:creationId xmlns:p14="http://schemas.microsoft.com/office/powerpoint/2010/main" val="2556756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57BE6B4E-7140-9B41-86D1-F43ECC9CB943}" type="datetimeFigureOut">
              <a:rPr lang="sv-SE" smtClean="0"/>
              <a:t>2025-02-06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BF63BE51-33A7-1740-A214-2CDB2AE234BE}" type="slidenum">
              <a:rPr lang="sv-SE" smtClean="0"/>
              <a:t>‹#›</a:t>
            </a:fld>
            <a:endParaRPr lang="sv-SE"/>
          </a:p>
        </p:txBody>
      </p:sp>
    </p:spTree>
    <p:extLst>
      <p:ext uri="{BB962C8B-B14F-4D97-AF65-F5344CB8AC3E}">
        <p14:creationId xmlns:p14="http://schemas.microsoft.com/office/powerpoint/2010/main" val="1408801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57BE6B4E-7140-9B41-86D1-F43ECC9CB943}" type="datetimeFigureOut">
              <a:rPr lang="sv-SE" smtClean="0"/>
              <a:t>2025-02-06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BF63BE51-33A7-1740-A214-2CDB2AE234BE}" type="slidenum">
              <a:rPr lang="sv-SE" smtClean="0"/>
              <a:t>‹#›</a:t>
            </a:fld>
            <a:endParaRPr lang="sv-SE"/>
          </a:p>
        </p:txBody>
      </p:sp>
    </p:spTree>
    <p:extLst>
      <p:ext uri="{BB962C8B-B14F-4D97-AF65-F5344CB8AC3E}">
        <p14:creationId xmlns:p14="http://schemas.microsoft.com/office/powerpoint/2010/main" val="1041859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57BE6B4E-7140-9B41-86D1-F43ECC9CB943}" type="datetimeFigureOut">
              <a:rPr lang="sv-SE" smtClean="0"/>
              <a:t>2025-02-06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BF63BE51-33A7-1740-A214-2CDB2AE234BE}" type="slidenum">
              <a:rPr lang="sv-SE" smtClean="0"/>
              <a:t>‹#›</a:t>
            </a:fld>
            <a:endParaRPr lang="sv-SE"/>
          </a:p>
        </p:txBody>
      </p:sp>
    </p:spTree>
    <p:extLst>
      <p:ext uri="{BB962C8B-B14F-4D97-AF65-F5344CB8AC3E}">
        <p14:creationId xmlns:p14="http://schemas.microsoft.com/office/powerpoint/2010/main" val="3314456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57BE6B4E-7140-9B41-86D1-F43ECC9CB943}" type="datetimeFigureOut">
              <a:rPr lang="sv-SE" smtClean="0"/>
              <a:t>2025-02-06</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BF63BE51-33A7-1740-A214-2CDB2AE234BE}" type="slidenum">
              <a:rPr lang="sv-SE" smtClean="0"/>
              <a:t>‹#›</a:t>
            </a:fld>
            <a:endParaRPr lang="sv-SE"/>
          </a:p>
        </p:txBody>
      </p:sp>
    </p:spTree>
    <p:extLst>
      <p:ext uri="{BB962C8B-B14F-4D97-AF65-F5344CB8AC3E}">
        <p14:creationId xmlns:p14="http://schemas.microsoft.com/office/powerpoint/2010/main" val="416678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57BE6B4E-7140-9B41-86D1-F43ECC9CB943}" type="datetimeFigureOut">
              <a:rPr lang="sv-SE" smtClean="0"/>
              <a:t>2025-02-06</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BF63BE51-33A7-1740-A214-2CDB2AE234BE}" type="slidenum">
              <a:rPr lang="sv-SE" smtClean="0"/>
              <a:t>‹#›</a:t>
            </a:fld>
            <a:endParaRPr lang="sv-SE"/>
          </a:p>
        </p:txBody>
      </p:sp>
    </p:spTree>
    <p:extLst>
      <p:ext uri="{BB962C8B-B14F-4D97-AF65-F5344CB8AC3E}">
        <p14:creationId xmlns:p14="http://schemas.microsoft.com/office/powerpoint/2010/main" val="3764167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57BE6B4E-7140-9B41-86D1-F43ECC9CB943}" type="datetimeFigureOut">
              <a:rPr lang="sv-SE" smtClean="0"/>
              <a:t>2025-02-06</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BF63BE51-33A7-1740-A214-2CDB2AE234BE}" type="slidenum">
              <a:rPr lang="sv-SE" smtClean="0"/>
              <a:t>‹#›</a:t>
            </a:fld>
            <a:endParaRPr lang="sv-SE"/>
          </a:p>
        </p:txBody>
      </p:sp>
    </p:spTree>
    <p:extLst>
      <p:ext uri="{BB962C8B-B14F-4D97-AF65-F5344CB8AC3E}">
        <p14:creationId xmlns:p14="http://schemas.microsoft.com/office/powerpoint/2010/main" val="949548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BE6B4E-7140-9B41-86D1-F43ECC9CB943}" type="datetimeFigureOut">
              <a:rPr lang="sv-SE" smtClean="0"/>
              <a:t>2025-02-06</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BF63BE51-33A7-1740-A214-2CDB2AE234BE}" type="slidenum">
              <a:rPr lang="sv-SE" smtClean="0"/>
              <a:t>‹#›</a:t>
            </a:fld>
            <a:endParaRPr lang="sv-SE"/>
          </a:p>
        </p:txBody>
      </p:sp>
    </p:spTree>
    <p:extLst>
      <p:ext uri="{BB962C8B-B14F-4D97-AF65-F5344CB8AC3E}">
        <p14:creationId xmlns:p14="http://schemas.microsoft.com/office/powerpoint/2010/main" val="2571373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57BE6B4E-7140-9B41-86D1-F43ECC9CB943}" type="datetimeFigureOut">
              <a:rPr lang="sv-SE" smtClean="0"/>
              <a:t>2025-02-06</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BF63BE51-33A7-1740-A214-2CDB2AE234BE}" type="slidenum">
              <a:rPr lang="sv-SE" smtClean="0"/>
              <a:t>‹#›</a:t>
            </a:fld>
            <a:endParaRPr lang="sv-SE"/>
          </a:p>
        </p:txBody>
      </p:sp>
    </p:spTree>
    <p:extLst>
      <p:ext uri="{BB962C8B-B14F-4D97-AF65-F5344CB8AC3E}">
        <p14:creationId xmlns:p14="http://schemas.microsoft.com/office/powerpoint/2010/main" val="3201501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57BE6B4E-7140-9B41-86D1-F43ECC9CB943}" type="datetimeFigureOut">
              <a:rPr lang="sv-SE" smtClean="0"/>
              <a:t>2025-02-06</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BF63BE51-33A7-1740-A214-2CDB2AE234BE}" type="slidenum">
              <a:rPr lang="sv-SE" smtClean="0"/>
              <a:t>‹#›</a:t>
            </a:fld>
            <a:endParaRPr lang="sv-SE"/>
          </a:p>
        </p:txBody>
      </p:sp>
    </p:spTree>
    <p:extLst>
      <p:ext uri="{BB962C8B-B14F-4D97-AF65-F5344CB8AC3E}">
        <p14:creationId xmlns:p14="http://schemas.microsoft.com/office/powerpoint/2010/main" val="1659231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7BE6B4E-7140-9B41-86D1-F43ECC9CB943}" type="datetimeFigureOut">
              <a:rPr lang="sv-SE" smtClean="0"/>
              <a:t>2025-02-06</a:t>
            </a:fld>
            <a:endParaRPr lang="sv-S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F63BE51-33A7-1740-A214-2CDB2AE234BE}" type="slidenum">
              <a:rPr lang="sv-SE" smtClean="0"/>
              <a:t>‹#›</a:t>
            </a:fld>
            <a:endParaRPr lang="sv-SE"/>
          </a:p>
        </p:txBody>
      </p:sp>
    </p:spTree>
    <p:extLst>
      <p:ext uri="{BB962C8B-B14F-4D97-AF65-F5344CB8AC3E}">
        <p14:creationId xmlns:p14="http://schemas.microsoft.com/office/powerpoint/2010/main" val="28790166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cid:image001.png@01DB7714.3A732EC0" TargetMode="Externa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7.emf"/><Relationship Id="rId4" Type="http://schemas.openxmlformats.org/officeDocument/2006/relationships/image" Target="../media/image16.emf"/></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6" name="Bildobjekt 5" descr="En bild som visar svart, mörker&#10;&#10;Automatiskt genererad beskrivning">
            <a:extLst>
              <a:ext uri="{FF2B5EF4-FFF2-40B4-BE49-F238E27FC236}">
                <a16:creationId xmlns:a16="http://schemas.microsoft.com/office/drawing/2014/main" id="{48DBA4EE-9CA9-0E8B-16B0-F5DC7312F67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0636" y="327111"/>
            <a:ext cx="1827084" cy="361509"/>
          </a:xfrm>
          <a:prstGeom prst="rect">
            <a:avLst/>
          </a:prstGeom>
        </p:spPr>
      </p:pic>
      <p:pic>
        <p:nvPicPr>
          <p:cNvPr id="8" name="Bildobjekt 7">
            <a:extLst>
              <a:ext uri="{FF2B5EF4-FFF2-40B4-BE49-F238E27FC236}">
                <a16:creationId xmlns:a16="http://schemas.microsoft.com/office/drawing/2014/main" id="{874B8F53-77C6-52E8-101C-D4EA500A501F}"/>
              </a:ext>
            </a:extLst>
          </p:cNvPr>
          <p:cNvPicPr>
            <a:picLocks noChangeAspect="1"/>
          </p:cNvPicPr>
          <p:nvPr/>
        </p:nvPicPr>
        <p:blipFill rotWithShape="1">
          <a:blip r:embed="rId4"/>
          <a:srcRect t="31454" b="9874"/>
          <a:stretch/>
        </p:blipFill>
        <p:spPr>
          <a:xfrm>
            <a:off x="310636" y="914400"/>
            <a:ext cx="11570729" cy="4225159"/>
          </a:xfrm>
          <a:prstGeom prst="rect">
            <a:avLst/>
          </a:prstGeom>
        </p:spPr>
      </p:pic>
      <p:sp>
        <p:nvSpPr>
          <p:cNvPr id="9" name="textruta 8">
            <a:extLst>
              <a:ext uri="{FF2B5EF4-FFF2-40B4-BE49-F238E27FC236}">
                <a16:creationId xmlns:a16="http://schemas.microsoft.com/office/drawing/2014/main" id="{A8250837-D233-CBE0-2D1C-44B31610E984}"/>
              </a:ext>
            </a:extLst>
          </p:cNvPr>
          <p:cNvSpPr txBox="1"/>
          <p:nvPr/>
        </p:nvSpPr>
        <p:spPr>
          <a:xfrm>
            <a:off x="234920" y="5281255"/>
            <a:ext cx="10485631" cy="1138773"/>
          </a:xfrm>
          <a:prstGeom prst="rect">
            <a:avLst/>
          </a:prstGeom>
          <a:noFill/>
        </p:spPr>
        <p:txBody>
          <a:bodyPr wrap="square" rtlCol="0">
            <a:spAutoFit/>
          </a:bodyPr>
          <a:lstStyle/>
          <a:p>
            <a:r>
              <a:rPr lang="sv-SE" sz="4000" b="1" dirty="0">
                <a:solidFill>
                  <a:schemeClr val="tx2"/>
                </a:solidFill>
                <a:latin typeface="Expose Black" pitchFamily="2" charset="77"/>
              </a:rPr>
              <a:t>Botnia </a:t>
            </a:r>
            <a:r>
              <a:rPr lang="sv-SE" sz="4000" b="1" dirty="0" err="1">
                <a:solidFill>
                  <a:schemeClr val="tx2"/>
                </a:solidFill>
                <a:latin typeface="Expose Black" pitchFamily="2" charset="77"/>
              </a:rPr>
              <a:t>Exploration</a:t>
            </a:r>
            <a:r>
              <a:rPr lang="sv-SE" sz="4000" b="1" dirty="0">
                <a:solidFill>
                  <a:schemeClr val="tx2"/>
                </a:solidFill>
                <a:latin typeface="Expose Black" pitchFamily="2" charset="77"/>
              </a:rPr>
              <a:t> – Q4 rapport </a:t>
            </a:r>
          </a:p>
          <a:p>
            <a:r>
              <a:rPr lang="sv-SE" sz="2800" dirty="0">
                <a:solidFill>
                  <a:schemeClr val="tx2"/>
                </a:solidFill>
                <a:latin typeface="Expose" pitchFamily="2" charset="77"/>
              </a:rPr>
              <a:t>Nasdaq </a:t>
            </a:r>
            <a:r>
              <a:rPr lang="sv-SE" sz="2800" dirty="0" err="1">
                <a:solidFill>
                  <a:schemeClr val="tx2"/>
                </a:solidFill>
                <a:latin typeface="Expose" pitchFamily="2" charset="77"/>
              </a:rPr>
              <a:t>First</a:t>
            </a:r>
            <a:r>
              <a:rPr lang="sv-SE" sz="2800" dirty="0">
                <a:solidFill>
                  <a:schemeClr val="tx2"/>
                </a:solidFill>
                <a:latin typeface="Expose" pitchFamily="2" charset="77"/>
              </a:rPr>
              <a:t> North </a:t>
            </a:r>
            <a:r>
              <a:rPr lang="sv-SE" sz="2800" dirty="0" err="1">
                <a:solidFill>
                  <a:schemeClr val="tx2"/>
                </a:solidFill>
                <a:latin typeface="Expose" pitchFamily="2" charset="77"/>
              </a:rPr>
              <a:t>Growth</a:t>
            </a:r>
            <a:r>
              <a:rPr lang="sv-SE" sz="2800" dirty="0">
                <a:solidFill>
                  <a:schemeClr val="tx2"/>
                </a:solidFill>
                <a:latin typeface="Expose" pitchFamily="2" charset="77"/>
              </a:rPr>
              <a:t>: BOTX</a:t>
            </a:r>
          </a:p>
        </p:txBody>
      </p:sp>
    </p:spTree>
    <p:extLst>
      <p:ext uri="{BB962C8B-B14F-4D97-AF65-F5344CB8AC3E}">
        <p14:creationId xmlns:p14="http://schemas.microsoft.com/office/powerpoint/2010/main" val="2882783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a:extLst>
            <a:ext uri="{FF2B5EF4-FFF2-40B4-BE49-F238E27FC236}">
              <a16:creationId xmlns:a16="http://schemas.microsoft.com/office/drawing/2014/main" id="{724D210E-9C32-DB2A-FFF3-F48CD72616B7}"/>
            </a:ext>
          </a:extLst>
        </p:cNvPr>
        <p:cNvGrpSpPr/>
        <p:nvPr/>
      </p:nvGrpSpPr>
      <p:grpSpPr>
        <a:xfrm>
          <a:off x="0" y="0"/>
          <a:ext cx="0" cy="0"/>
          <a:chOff x="0" y="0"/>
          <a:chExt cx="0" cy="0"/>
        </a:xfrm>
      </p:grpSpPr>
      <p:pic>
        <p:nvPicPr>
          <p:cNvPr id="3" name="Bildobjekt 2" descr="En bild som visar Teckensnitt, Grafik, logotyp, text&#10;&#10;Automatiskt genererad beskrivning">
            <a:extLst>
              <a:ext uri="{FF2B5EF4-FFF2-40B4-BE49-F238E27FC236}">
                <a16:creationId xmlns:a16="http://schemas.microsoft.com/office/drawing/2014/main" id="{8A874E7A-5F21-E7BA-A61C-688BFEB4C2E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0635" y="327111"/>
            <a:ext cx="1827084" cy="361509"/>
          </a:xfrm>
          <a:prstGeom prst="rect">
            <a:avLst/>
          </a:prstGeom>
        </p:spPr>
      </p:pic>
      <p:sp>
        <p:nvSpPr>
          <p:cNvPr id="13" name="textruta 12">
            <a:extLst>
              <a:ext uri="{FF2B5EF4-FFF2-40B4-BE49-F238E27FC236}">
                <a16:creationId xmlns:a16="http://schemas.microsoft.com/office/drawing/2014/main" id="{73862557-60CF-2576-D1E9-B0292F38E367}"/>
              </a:ext>
            </a:extLst>
          </p:cNvPr>
          <p:cNvSpPr txBox="1"/>
          <p:nvPr/>
        </p:nvSpPr>
        <p:spPr>
          <a:xfrm>
            <a:off x="1930162" y="926426"/>
            <a:ext cx="9998602" cy="86177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5000" b="1" i="0" u="none" strike="noStrike" kern="1200" cap="none" spc="0" normalizeH="0" baseline="0" noProof="0" dirty="0">
                <a:ln>
                  <a:noFill/>
                </a:ln>
                <a:solidFill>
                  <a:srgbClr val="FFF000"/>
                </a:solidFill>
                <a:effectLst/>
                <a:uLnTx/>
                <a:uFillTx/>
                <a:latin typeface="Expose Black" pitchFamily="2" charset="77"/>
                <a:ea typeface="+mn-ea"/>
                <a:cs typeface="+mn-cs"/>
              </a:rPr>
              <a:t>Q4 rapport – resultat och kassaflöde</a:t>
            </a:r>
          </a:p>
        </p:txBody>
      </p:sp>
      <p:cxnSp>
        <p:nvCxnSpPr>
          <p:cNvPr id="15" name="Rak 14">
            <a:extLst>
              <a:ext uri="{FF2B5EF4-FFF2-40B4-BE49-F238E27FC236}">
                <a16:creationId xmlns:a16="http://schemas.microsoft.com/office/drawing/2014/main" id="{A253B228-C48D-86D5-137B-BD4062FA6974}"/>
              </a:ext>
            </a:extLst>
          </p:cNvPr>
          <p:cNvCxnSpPr>
            <a:cxnSpLocks/>
          </p:cNvCxnSpPr>
          <p:nvPr/>
        </p:nvCxnSpPr>
        <p:spPr>
          <a:xfrm>
            <a:off x="1224177" y="1944212"/>
            <a:ext cx="10967823" cy="10923"/>
          </a:xfrm>
          <a:prstGeom prst="line">
            <a:avLst/>
          </a:prstGeom>
          <a:ln>
            <a:headEnd type="none"/>
          </a:ln>
        </p:spPr>
        <p:style>
          <a:lnRef idx="2">
            <a:schemeClr val="accent1"/>
          </a:lnRef>
          <a:fillRef idx="0">
            <a:schemeClr val="accent1"/>
          </a:fillRef>
          <a:effectRef idx="1">
            <a:schemeClr val="accent1"/>
          </a:effectRef>
          <a:fontRef idx="minor">
            <a:schemeClr val="tx1"/>
          </a:fontRef>
        </p:style>
      </p:cxnSp>
      <p:cxnSp>
        <p:nvCxnSpPr>
          <p:cNvPr id="28" name="Vinklad  27">
            <a:extLst>
              <a:ext uri="{FF2B5EF4-FFF2-40B4-BE49-F238E27FC236}">
                <a16:creationId xmlns:a16="http://schemas.microsoft.com/office/drawing/2014/main" id="{6FD69A09-2B10-F054-9316-87B5DEF22B32}"/>
              </a:ext>
            </a:extLst>
          </p:cNvPr>
          <p:cNvCxnSpPr>
            <a:cxnSpLocks/>
          </p:cNvCxnSpPr>
          <p:nvPr/>
        </p:nvCxnSpPr>
        <p:spPr>
          <a:xfrm>
            <a:off x="-113343" y="1268886"/>
            <a:ext cx="2675041" cy="675326"/>
          </a:xfrm>
          <a:prstGeom prst="bentConnector3">
            <a:avLst/>
          </a:prstGeom>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51C94AA2-C6B1-D2B3-468F-9B6A1F31DF60}"/>
              </a:ext>
            </a:extLst>
          </p:cNvPr>
          <p:cNvPicPr>
            <a:picLocks noChangeAspect="1"/>
          </p:cNvPicPr>
          <p:nvPr/>
        </p:nvPicPr>
        <p:blipFill>
          <a:blip r:embed="rId4"/>
          <a:stretch>
            <a:fillRect/>
          </a:stretch>
        </p:blipFill>
        <p:spPr>
          <a:xfrm>
            <a:off x="2347299" y="2026006"/>
            <a:ext cx="4582164" cy="4667901"/>
          </a:xfrm>
          <a:prstGeom prst="rect">
            <a:avLst/>
          </a:prstGeom>
        </p:spPr>
      </p:pic>
    </p:spTree>
    <p:extLst>
      <p:ext uri="{BB962C8B-B14F-4D97-AF65-F5344CB8AC3E}">
        <p14:creationId xmlns:p14="http://schemas.microsoft.com/office/powerpoint/2010/main" val="1257403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6" name="Bildobjekt 5" descr="En bild som visar svart, mörker&#10;&#10;Automatiskt genererad beskrivning">
            <a:extLst>
              <a:ext uri="{FF2B5EF4-FFF2-40B4-BE49-F238E27FC236}">
                <a16:creationId xmlns:a16="http://schemas.microsoft.com/office/drawing/2014/main" id="{48DBA4EE-9CA9-0E8B-16B0-F5DC7312F67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0636" y="327111"/>
            <a:ext cx="1827084" cy="361509"/>
          </a:xfrm>
          <a:prstGeom prst="rect">
            <a:avLst/>
          </a:prstGeom>
        </p:spPr>
      </p:pic>
      <p:sp>
        <p:nvSpPr>
          <p:cNvPr id="9" name="textruta 8">
            <a:extLst>
              <a:ext uri="{FF2B5EF4-FFF2-40B4-BE49-F238E27FC236}">
                <a16:creationId xmlns:a16="http://schemas.microsoft.com/office/drawing/2014/main" id="{A8250837-D233-CBE0-2D1C-44B31610E984}"/>
              </a:ext>
            </a:extLst>
          </p:cNvPr>
          <p:cNvSpPr txBox="1"/>
          <p:nvPr/>
        </p:nvSpPr>
        <p:spPr>
          <a:xfrm>
            <a:off x="2304697" y="2216563"/>
            <a:ext cx="2488712" cy="1323439"/>
          </a:xfrm>
          <a:prstGeom prst="rect">
            <a:avLst/>
          </a:prstGeom>
          <a:noFill/>
        </p:spPr>
        <p:txBody>
          <a:bodyPr wrap="square" rtlCol="0">
            <a:spAutoFit/>
          </a:bodyPr>
          <a:lstStyle/>
          <a:p>
            <a:r>
              <a:rPr lang="sv-SE" sz="8000" b="1" dirty="0">
                <a:solidFill>
                  <a:schemeClr val="tx2"/>
                </a:solidFill>
                <a:latin typeface="Expose Black" pitchFamily="2" charset="77"/>
              </a:rPr>
              <a:t>Tack!</a:t>
            </a:r>
          </a:p>
        </p:txBody>
      </p:sp>
      <p:sp>
        <p:nvSpPr>
          <p:cNvPr id="2" name="textruta 1">
            <a:extLst>
              <a:ext uri="{FF2B5EF4-FFF2-40B4-BE49-F238E27FC236}">
                <a16:creationId xmlns:a16="http://schemas.microsoft.com/office/drawing/2014/main" id="{9A3A5A7A-D86C-594D-C4CC-076B0E8788F4}"/>
              </a:ext>
            </a:extLst>
          </p:cNvPr>
          <p:cNvSpPr txBox="1"/>
          <p:nvPr/>
        </p:nvSpPr>
        <p:spPr>
          <a:xfrm>
            <a:off x="94011" y="5327237"/>
            <a:ext cx="6910085" cy="1169551"/>
          </a:xfrm>
          <a:prstGeom prst="rect">
            <a:avLst/>
          </a:prstGeom>
          <a:noFill/>
        </p:spPr>
        <p:txBody>
          <a:bodyPr wrap="square" rtlCol="0">
            <a:spAutoFit/>
          </a:bodyPr>
          <a:lstStyle/>
          <a:p>
            <a:r>
              <a:rPr lang="sv-SE" sz="3000" b="1" dirty="0">
                <a:solidFill>
                  <a:schemeClr val="tx2"/>
                </a:solidFill>
                <a:latin typeface="Expose Black" pitchFamily="2" charset="77"/>
              </a:rPr>
              <a:t>Fredrik Bergsten </a:t>
            </a:r>
            <a:r>
              <a:rPr lang="sv-SE" sz="3000" dirty="0">
                <a:solidFill>
                  <a:schemeClr val="tx2"/>
                </a:solidFill>
                <a:latin typeface="Expose" pitchFamily="2" charset="77"/>
              </a:rPr>
              <a:t>CEO Botnia </a:t>
            </a:r>
            <a:r>
              <a:rPr lang="sv-SE" sz="3000" dirty="0" err="1">
                <a:solidFill>
                  <a:schemeClr val="tx2"/>
                </a:solidFill>
                <a:latin typeface="Expose" pitchFamily="2" charset="77"/>
              </a:rPr>
              <a:t>Exploration</a:t>
            </a:r>
            <a:r>
              <a:rPr lang="sv-SE" sz="3000" dirty="0">
                <a:solidFill>
                  <a:schemeClr val="tx2"/>
                </a:solidFill>
                <a:latin typeface="Expose" pitchFamily="2" charset="77"/>
              </a:rPr>
              <a:t> AB</a:t>
            </a:r>
            <a:br>
              <a:rPr lang="sv-SE" sz="4000" dirty="0">
                <a:solidFill>
                  <a:schemeClr val="tx2"/>
                </a:solidFill>
                <a:latin typeface="Expose" pitchFamily="2" charset="77"/>
              </a:rPr>
            </a:br>
            <a:r>
              <a:rPr lang="sv-SE" sz="2000" dirty="0" err="1">
                <a:solidFill>
                  <a:schemeClr val="tx2"/>
                </a:solidFill>
                <a:latin typeface="Expose" pitchFamily="2" charset="77"/>
              </a:rPr>
              <a:t>Fredrik.Bergsten@botniaexploration.com</a:t>
            </a:r>
            <a:r>
              <a:rPr lang="sv-SE" sz="2000" dirty="0">
                <a:solidFill>
                  <a:schemeClr val="tx2"/>
                </a:solidFill>
                <a:latin typeface="Expose" pitchFamily="2" charset="77"/>
              </a:rPr>
              <a:t> </a:t>
            </a:r>
            <a:br>
              <a:rPr lang="sv-SE" sz="2000" dirty="0">
                <a:solidFill>
                  <a:schemeClr val="tx2"/>
                </a:solidFill>
                <a:latin typeface="Expose" pitchFamily="2" charset="77"/>
              </a:rPr>
            </a:br>
            <a:r>
              <a:rPr lang="sv-SE" sz="2000" dirty="0">
                <a:solidFill>
                  <a:schemeClr val="tx2"/>
                </a:solidFill>
                <a:latin typeface="Expose" pitchFamily="2" charset="77"/>
              </a:rPr>
              <a:t>+46 (0)70 519 34 41</a:t>
            </a:r>
          </a:p>
        </p:txBody>
      </p:sp>
      <p:pic>
        <p:nvPicPr>
          <p:cNvPr id="4" name="Picture 3">
            <a:extLst>
              <a:ext uri="{FF2B5EF4-FFF2-40B4-BE49-F238E27FC236}">
                <a16:creationId xmlns:a16="http://schemas.microsoft.com/office/drawing/2014/main" id="{3895E5B2-DEC5-80B9-23DD-B9B3A157AA0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41361" y="688620"/>
            <a:ext cx="4856628" cy="4839344"/>
          </a:xfrm>
          <a:prstGeom prst="rect">
            <a:avLst/>
          </a:prstGeom>
        </p:spPr>
      </p:pic>
      <p:pic>
        <p:nvPicPr>
          <p:cNvPr id="7" name="Picture 6">
            <a:extLst>
              <a:ext uri="{FF2B5EF4-FFF2-40B4-BE49-F238E27FC236}">
                <a16:creationId xmlns:a16="http://schemas.microsoft.com/office/drawing/2014/main" id="{65B27ADF-0479-1B16-AA95-F345D1EBCB2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43275" y="5786565"/>
            <a:ext cx="4005825" cy="590633"/>
          </a:xfrm>
          <a:prstGeom prst="rect">
            <a:avLst/>
          </a:prstGeom>
        </p:spPr>
      </p:pic>
    </p:spTree>
    <p:extLst>
      <p:ext uri="{BB962C8B-B14F-4D97-AF65-F5344CB8AC3E}">
        <p14:creationId xmlns:p14="http://schemas.microsoft.com/office/powerpoint/2010/main" val="4072279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a:extLst>
            <a:ext uri="{FF2B5EF4-FFF2-40B4-BE49-F238E27FC236}">
              <a16:creationId xmlns:a16="http://schemas.microsoft.com/office/drawing/2014/main" id="{6C90F63E-D06B-7554-C8A1-1F5E96BA637D}"/>
            </a:ext>
          </a:extLst>
        </p:cNvPr>
        <p:cNvGrpSpPr/>
        <p:nvPr/>
      </p:nvGrpSpPr>
      <p:grpSpPr>
        <a:xfrm>
          <a:off x="0" y="0"/>
          <a:ext cx="0" cy="0"/>
          <a:chOff x="0" y="0"/>
          <a:chExt cx="0" cy="0"/>
        </a:xfrm>
      </p:grpSpPr>
      <p:pic>
        <p:nvPicPr>
          <p:cNvPr id="3" name="Bildobjekt 2" descr="En bild som visar Teckensnitt, Grafik, logotyp, text&#10;&#10;Automatiskt genererad beskrivning">
            <a:extLst>
              <a:ext uri="{FF2B5EF4-FFF2-40B4-BE49-F238E27FC236}">
                <a16:creationId xmlns:a16="http://schemas.microsoft.com/office/drawing/2014/main" id="{69D8DB93-6606-528C-27D9-0782D5DB876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0635" y="327111"/>
            <a:ext cx="1827084" cy="361509"/>
          </a:xfrm>
          <a:prstGeom prst="rect">
            <a:avLst/>
          </a:prstGeom>
        </p:spPr>
      </p:pic>
      <p:cxnSp>
        <p:nvCxnSpPr>
          <p:cNvPr id="6" name="Rak 5">
            <a:extLst>
              <a:ext uri="{FF2B5EF4-FFF2-40B4-BE49-F238E27FC236}">
                <a16:creationId xmlns:a16="http://schemas.microsoft.com/office/drawing/2014/main" id="{65D00626-7324-8D10-7979-DADC00552969}"/>
              </a:ext>
            </a:extLst>
          </p:cNvPr>
          <p:cNvCxnSpPr>
            <a:cxnSpLocks/>
          </p:cNvCxnSpPr>
          <p:nvPr/>
        </p:nvCxnSpPr>
        <p:spPr>
          <a:xfrm>
            <a:off x="-243068" y="1268888"/>
            <a:ext cx="10439051" cy="0"/>
          </a:xfrm>
          <a:prstGeom prst="line">
            <a:avLst/>
          </a:prstGeom>
          <a:ln>
            <a:headEnd type="oval"/>
          </a:ln>
        </p:spPr>
        <p:style>
          <a:lnRef idx="2">
            <a:schemeClr val="accent1"/>
          </a:lnRef>
          <a:fillRef idx="0">
            <a:schemeClr val="accent1"/>
          </a:fillRef>
          <a:effectRef idx="1">
            <a:schemeClr val="accent1"/>
          </a:effectRef>
          <a:fontRef idx="minor">
            <a:schemeClr val="tx1"/>
          </a:fontRef>
        </p:style>
      </p:cxnSp>
      <p:cxnSp>
        <p:nvCxnSpPr>
          <p:cNvPr id="14" name="Vinklad  13">
            <a:extLst>
              <a:ext uri="{FF2B5EF4-FFF2-40B4-BE49-F238E27FC236}">
                <a16:creationId xmlns:a16="http://schemas.microsoft.com/office/drawing/2014/main" id="{646F28E9-92BC-0EE6-2696-C1770CDBA3A6}"/>
              </a:ext>
            </a:extLst>
          </p:cNvPr>
          <p:cNvCxnSpPr>
            <a:cxnSpLocks/>
          </p:cNvCxnSpPr>
          <p:nvPr/>
        </p:nvCxnSpPr>
        <p:spPr>
          <a:xfrm flipV="1">
            <a:off x="8199967" y="321108"/>
            <a:ext cx="3992033" cy="947780"/>
          </a:xfrm>
          <a:prstGeom prst="bentConnector3">
            <a:avLst/>
          </a:prstGeom>
        </p:spPr>
        <p:style>
          <a:lnRef idx="2">
            <a:schemeClr val="accent1"/>
          </a:lnRef>
          <a:fillRef idx="0">
            <a:schemeClr val="accent1"/>
          </a:fillRef>
          <a:effectRef idx="1">
            <a:schemeClr val="accent1"/>
          </a:effectRef>
          <a:fontRef idx="minor">
            <a:schemeClr val="tx1"/>
          </a:fontRef>
        </p:style>
      </p:cxnSp>
      <p:cxnSp>
        <p:nvCxnSpPr>
          <p:cNvPr id="2" name="Rak 1">
            <a:extLst>
              <a:ext uri="{FF2B5EF4-FFF2-40B4-BE49-F238E27FC236}">
                <a16:creationId xmlns:a16="http://schemas.microsoft.com/office/drawing/2014/main" id="{F00DB7B6-F05E-1C00-8BB5-7122571C4477}"/>
              </a:ext>
            </a:extLst>
          </p:cNvPr>
          <p:cNvCxnSpPr>
            <a:cxnSpLocks/>
          </p:cNvCxnSpPr>
          <p:nvPr/>
        </p:nvCxnSpPr>
        <p:spPr>
          <a:xfrm rot="5400000">
            <a:off x="3952920" y="1023626"/>
            <a:ext cx="499042" cy="0"/>
          </a:xfrm>
          <a:prstGeom prst="line">
            <a:avLst/>
          </a:prstGeom>
          <a:ln>
            <a:headEnd type="none"/>
          </a:ln>
        </p:spPr>
        <p:style>
          <a:lnRef idx="2">
            <a:schemeClr val="accent1"/>
          </a:lnRef>
          <a:fillRef idx="0">
            <a:schemeClr val="accent1"/>
          </a:fillRef>
          <a:effectRef idx="1">
            <a:schemeClr val="accent1"/>
          </a:effectRef>
          <a:fontRef idx="minor">
            <a:schemeClr val="tx1"/>
          </a:fontRef>
        </p:style>
      </p:cxnSp>
      <p:sp>
        <p:nvSpPr>
          <p:cNvPr id="4" name="textruta 3">
            <a:extLst>
              <a:ext uri="{FF2B5EF4-FFF2-40B4-BE49-F238E27FC236}">
                <a16:creationId xmlns:a16="http://schemas.microsoft.com/office/drawing/2014/main" id="{E45DB088-78F0-D2D9-9F66-362CD1737A08}"/>
              </a:ext>
            </a:extLst>
          </p:cNvPr>
          <p:cNvSpPr txBox="1"/>
          <p:nvPr/>
        </p:nvSpPr>
        <p:spPr>
          <a:xfrm>
            <a:off x="3176592" y="555450"/>
            <a:ext cx="2051699" cy="306467"/>
          </a:xfrm>
          <a:prstGeom prst="roundRect">
            <a:avLst/>
          </a:prstGeom>
          <a:solidFill>
            <a:schemeClr val="accent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sv-SE" sz="1200" dirty="0">
                <a:solidFill>
                  <a:srgbClr val="38332B"/>
                </a:solidFill>
                <a:latin typeface="Expose" pitchFamily="2" charset="77"/>
              </a:rPr>
              <a:t>Agenda</a:t>
            </a:r>
            <a:endParaRPr kumimoji="0" lang="sv-SE" sz="1200" b="0" i="0" u="none" strike="noStrike" kern="1200" cap="none" spc="0" normalizeH="0" baseline="0" noProof="0" dirty="0">
              <a:ln>
                <a:noFill/>
              </a:ln>
              <a:solidFill>
                <a:srgbClr val="000000"/>
              </a:solidFill>
              <a:effectLst/>
              <a:uLnTx/>
              <a:uFillTx/>
              <a:latin typeface="Expose Medium" pitchFamily="2" charset="77"/>
              <a:ea typeface="+mn-ea"/>
              <a:cs typeface="+mn-cs"/>
            </a:endParaRPr>
          </a:p>
        </p:txBody>
      </p:sp>
      <p:sp>
        <p:nvSpPr>
          <p:cNvPr id="12" name="textruta 12">
            <a:extLst>
              <a:ext uri="{FF2B5EF4-FFF2-40B4-BE49-F238E27FC236}">
                <a16:creationId xmlns:a16="http://schemas.microsoft.com/office/drawing/2014/main" id="{5289AC9F-4A97-770E-FDB7-06D8F0107398}"/>
              </a:ext>
            </a:extLst>
          </p:cNvPr>
          <p:cNvSpPr txBox="1"/>
          <p:nvPr/>
        </p:nvSpPr>
        <p:spPr>
          <a:xfrm>
            <a:off x="7575238" y="1485474"/>
            <a:ext cx="4299518" cy="6017032"/>
          </a:xfrm>
          <a:prstGeom prst="rect">
            <a:avLst/>
          </a:prstGeom>
          <a:noFill/>
        </p:spPr>
        <p:txBody>
          <a:bodyPr wrap="square" rtlCol="0">
            <a:spAutoFit/>
          </a:bodyPr>
          <a:lstStyle/>
          <a:p>
            <a:r>
              <a:rPr lang="sv-SE" sz="2500" u="none" strike="noStrike" dirty="0">
                <a:solidFill>
                  <a:schemeClr val="bg1"/>
                </a:solidFill>
                <a:effectLst/>
                <a:latin typeface="Expose" pitchFamily="2" charset="77"/>
              </a:rPr>
              <a:t>Q4 rapport och bokslutskommuniké</a:t>
            </a:r>
          </a:p>
          <a:p>
            <a:pPr marL="342900" indent="-342900">
              <a:buFont typeface="Arial" panose="020B0604020202020204" pitchFamily="34" charset="0"/>
              <a:buChar char="•"/>
            </a:pPr>
            <a:r>
              <a:rPr lang="sv-SE" sz="2000" dirty="0">
                <a:solidFill>
                  <a:schemeClr val="bg1"/>
                </a:solidFill>
                <a:latin typeface="Expose" pitchFamily="2" charset="77"/>
              </a:rPr>
              <a:t>Viktiga händelser under Q4</a:t>
            </a:r>
          </a:p>
          <a:p>
            <a:pPr marL="342900" indent="-342900">
              <a:buFont typeface="Arial" panose="020B0604020202020204" pitchFamily="34" charset="0"/>
              <a:buChar char="•"/>
            </a:pPr>
            <a:r>
              <a:rPr lang="sv-SE" sz="2000" dirty="0">
                <a:solidFill>
                  <a:schemeClr val="bg1"/>
                </a:solidFill>
                <a:latin typeface="Expose" pitchFamily="2" charset="77"/>
              </a:rPr>
              <a:t>Viktiga händelser under året</a:t>
            </a:r>
          </a:p>
          <a:p>
            <a:pPr marL="342900" indent="-342900">
              <a:buFont typeface="Arial" panose="020B0604020202020204" pitchFamily="34" charset="0"/>
              <a:buChar char="•"/>
            </a:pPr>
            <a:r>
              <a:rPr lang="sv-SE" sz="2000" dirty="0">
                <a:solidFill>
                  <a:schemeClr val="bg1"/>
                </a:solidFill>
                <a:latin typeface="Expose" pitchFamily="2" charset="77"/>
              </a:rPr>
              <a:t>Viktiga händelser under januari</a:t>
            </a:r>
          </a:p>
          <a:p>
            <a:pPr marL="342900" indent="-342900">
              <a:buFont typeface="Arial" panose="020B0604020202020204" pitchFamily="34" charset="0"/>
              <a:buChar char="•"/>
            </a:pPr>
            <a:r>
              <a:rPr lang="sv-SE" sz="2000" dirty="0">
                <a:solidFill>
                  <a:schemeClr val="bg1"/>
                </a:solidFill>
                <a:latin typeface="Expose" pitchFamily="2" charset="77"/>
              </a:rPr>
              <a:t>Produktion under Q4 och helåret</a:t>
            </a:r>
          </a:p>
          <a:p>
            <a:pPr marL="342900" indent="-342900">
              <a:buFont typeface="Arial" panose="020B0604020202020204" pitchFamily="34" charset="0"/>
              <a:buChar char="•"/>
            </a:pPr>
            <a:r>
              <a:rPr lang="sv-SE" sz="2000" dirty="0">
                <a:solidFill>
                  <a:schemeClr val="bg1"/>
                </a:solidFill>
                <a:latin typeface="Expose" pitchFamily="2" charset="77"/>
              </a:rPr>
              <a:t>Förväntningar för 2025</a:t>
            </a:r>
          </a:p>
          <a:p>
            <a:pPr marL="342900" indent="-342900">
              <a:buFont typeface="Arial" panose="020B0604020202020204" pitchFamily="34" charset="0"/>
              <a:buChar char="•"/>
            </a:pPr>
            <a:r>
              <a:rPr lang="sv-SE" sz="2000" dirty="0">
                <a:solidFill>
                  <a:schemeClr val="bg1"/>
                </a:solidFill>
                <a:latin typeface="Expose" pitchFamily="2" charset="77"/>
              </a:rPr>
              <a:t>Finansiellt resultat och ställning för kvartalet och helåret</a:t>
            </a:r>
          </a:p>
          <a:p>
            <a:pPr marL="342900" indent="-342900">
              <a:buFont typeface="Arial" panose="020B0604020202020204" pitchFamily="34" charset="0"/>
              <a:buChar char="•"/>
            </a:pPr>
            <a:endParaRPr lang="sv-SE" sz="2000" dirty="0">
              <a:solidFill>
                <a:schemeClr val="bg1"/>
              </a:solidFill>
              <a:latin typeface="Expose" pitchFamily="2" charset="77"/>
            </a:endParaRPr>
          </a:p>
          <a:p>
            <a:r>
              <a:rPr lang="sv-SE" sz="2500" dirty="0">
                <a:solidFill>
                  <a:schemeClr val="bg1"/>
                </a:solidFill>
                <a:latin typeface="Expose" pitchFamily="2" charset="77"/>
              </a:rPr>
              <a:t>Mineral reserver</a:t>
            </a:r>
          </a:p>
          <a:p>
            <a:pPr marL="342900" indent="-342900">
              <a:buFont typeface="Arial" panose="020B0604020202020204" pitchFamily="34" charset="0"/>
              <a:buChar char="•"/>
            </a:pPr>
            <a:r>
              <a:rPr lang="sv-SE" sz="2000" dirty="0">
                <a:solidFill>
                  <a:schemeClr val="bg1"/>
                </a:solidFill>
                <a:latin typeface="Expose" pitchFamily="2" charset="77"/>
              </a:rPr>
              <a:t>Uppdaterad blockmodell</a:t>
            </a:r>
          </a:p>
          <a:p>
            <a:pPr marL="342900" indent="-342900">
              <a:buFont typeface="Arial" panose="020B0604020202020204" pitchFamily="34" charset="0"/>
              <a:buChar char="•"/>
            </a:pPr>
            <a:r>
              <a:rPr lang="sv-SE" sz="2000" dirty="0">
                <a:solidFill>
                  <a:schemeClr val="bg1"/>
                </a:solidFill>
                <a:latin typeface="Expose" pitchFamily="2" charset="77"/>
              </a:rPr>
              <a:t>Årets förändringar av Reserv</a:t>
            </a:r>
          </a:p>
          <a:p>
            <a:pPr marL="342900" indent="-342900">
              <a:buFont typeface="Arial" panose="020B0604020202020204" pitchFamily="34" charset="0"/>
              <a:buChar char="•"/>
            </a:pPr>
            <a:r>
              <a:rPr lang="sv-SE" sz="2000" dirty="0">
                <a:solidFill>
                  <a:schemeClr val="bg1"/>
                </a:solidFill>
                <a:latin typeface="Expose" pitchFamily="2" charset="77"/>
              </a:rPr>
              <a:t>Lite kort om antagna mineraltillgångar och geologisk potential</a:t>
            </a:r>
          </a:p>
          <a:p>
            <a:pPr marL="342900" indent="-342900">
              <a:buFont typeface="Arial" panose="020B0604020202020204" pitchFamily="34" charset="0"/>
              <a:buChar char="•"/>
            </a:pPr>
            <a:endParaRPr lang="sv-SE" sz="2500" dirty="0">
              <a:solidFill>
                <a:schemeClr val="bg1"/>
              </a:solidFill>
              <a:latin typeface="Expose" pitchFamily="2" charset="77"/>
            </a:endParaRPr>
          </a:p>
          <a:p>
            <a:r>
              <a:rPr lang="sv-SE" sz="2500" dirty="0">
                <a:solidFill>
                  <a:schemeClr val="bg1"/>
                </a:solidFill>
                <a:latin typeface="Expose" pitchFamily="2" charset="77"/>
              </a:rPr>
              <a:t>	</a:t>
            </a:r>
          </a:p>
        </p:txBody>
      </p:sp>
      <p:pic>
        <p:nvPicPr>
          <p:cNvPr id="7" name="Picture 6">
            <a:extLst>
              <a:ext uri="{FF2B5EF4-FFF2-40B4-BE49-F238E27FC236}">
                <a16:creationId xmlns:a16="http://schemas.microsoft.com/office/drawing/2014/main" id="{6B178251-E0B4-A50D-2B6B-40DEFD7395B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273147"/>
            <a:ext cx="7446470" cy="5584853"/>
          </a:xfrm>
          <a:prstGeom prst="rect">
            <a:avLst/>
          </a:prstGeom>
        </p:spPr>
      </p:pic>
    </p:spTree>
    <p:extLst>
      <p:ext uri="{BB962C8B-B14F-4D97-AF65-F5344CB8AC3E}">
        <p14:creationId xmlns:p14="http://schemas.microsoft.com/office/powerpoint/2010/main" val="3890239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a:extLst>
            <a:ext uri="{FF2B5EF4-FFF2-40B4-BE49-F238E27FC236}">
              <a16:creationId xmlns:a16="http://schemas.microsoft.com/office/drawing/2014/main" id="{100CACB9-CF1F-BE57-B640-51832D003607}"/>
            </a:ext>
          </a:extLst>
        </p:cNvPr>
        <p:cNvGrpSpPr/>
        <p:nvPr/>
      </p:nvGrpSpPr>
      <p:grpSpPr>
        <a:xfrm>
          <a:off x="0" y="0"/>
          <a:ext cx="0" cy="0"/>
          <a:chOff x="0" y="0"/>
          <a:chExt cx="0" cy="0"/>
        </a:xfrm>
      </p:grpSpPr>
      <p:pic>
        <p:nvPicPr>
          <p:cNvPr id="3" name="Bildobjekt 2" descr="En bild som visar Teckensnitt, Grafik, logotyp, text&#10;&#10;Automatiskt genererad beskrivning">
            <a:extLst>
              <a:ext uri="{FF2B5EF4-FFF2-40B4-BE49-F238E27FC236}">
                <a16:creationId xmlns:a16="http://schemas.microsoft.com/office/drawing/2014/main" id="{65E11647-B258-26E3-5A1B-3A41C67972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0635" y="327111"/>
            <a:ext cx="1827084" cy="361509"/>
          </a:xfrm>
          <a:prstGeom prst="rect">
            <a:avLst/>
          </a:prstGeom>
        </p:spPr>
      </p:pic>
      <p:sp>
        <p:nvSpPr>
          <p:cNvPr id="13" name="textruta 12">
            <a:extLst>
              <a:ext uri="{FF2B5EF4-FFF2-40B4-BE49-F238E27FC236}">
                <a16:creationId xmlns:a16="http://schemas.microsoft.com/office/drawing/2014/main" id="{3A2D7C43-04C2-67AD-67CC-294E8BED7E77}"/>
              </a:ext>
            </a:extLst>
          </p:cNvPr>
          <p:cNvSpPr txBox="1"/>
          <p:nvPr/>
        </p:nvSpPr>
        <p:spPr>
          <a:xfrm>
            <a:off x="2491271" y="917077"/>
            <a:ext cx="9141285" cy="86177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5000" b="1" i="0" u="none" strike="noStrike" kern="1200" cap="none" spc="0" normalizeH="0" baseline="0" noProof="0" dirty="0">
                <a:ln>
                  <a:noFill/>
                </a:ln>
                <a:solidFill>
                  <a:srgbClr val="FFF000"/>
                </a:solidFill>
                <a:effectLst/>
                <a:uLnTx/>
                <a:uFillTx/>
                <a:latin typeface="Expose Black" pitchFamily="2" charset="77"/>
                <a:ea typeface="+mn-ea"/>
                <a:cs typeface="+mn-cs"/>
              </a:rPr>
              <a:t>Q4 – 2024 </a:t>
            </a:r>
          </a:p>
        </p:txBody>
      </p:sp>
      <p:cxnSp>
        <p:nvCxnSpPr>
          <p:cNvPr id="15" name="Rak 14">
            <a:extLst>
              <a:ext uri="{FF2B5EF4-FFF2-40B4-BE49-F238E27FC236}">
                <a16:creationId xmlns:a16="http://schemas.microsoft.com/office/drawing/2014/main" id="{5818A6E3-1FB1-784A-F4FE-AB492880946F}"/>
              </a:ext>
            </a:extLst>
          </p:cNvPr>
          <p:cNvCxnSpPr>
            <a:cxnSpLocks/>
          </p:cNvCxnSpPr>
          <p:nvPr/>
        </p:nvCxnSpPr>
        <p:spPr>
          <a:xfrm>
            <a:off x="1224177" y="1944212"/>
            <a:ext cx="10967823" cy="10923"/>
          </a:xfrm>
          <a:prstGeom prst="line">
            <a:avLst/>
          </a:prstGeom>
          <a:ln>
            <a:headEnd type="none"/>
          </a:ln>
        </p:spPr>
        <p:style>
          <a:lnRef idx="2">
            <a:schemeClr val="accent1"/>
          </a:lnRef>
          <a:fillRef idx="0">
            <a:schemeClr val="accent1"/>
          </a:fillRef>
          <a:effectRef idx="1">
            <a:schemeClr val="accent1"/>
          </a:effectRef>
          <a:fontRef idx="minor">
            <a:schemeClr val="tx1"/>
          </a:fontRef>
        </p:style>
      </p:cxnSp>
      <p:cxnSp>
        <p:nvCxnSpPr>
          <p:cNvPr id="28" name="Vinklad  27">
            <a:extLst>
              <a:ext uri="{FF2B5EF4-FFF2-40B4-BE49-F238E27FC236}">
                <a16:creationId xmlns:a16="http://schemas.microsoft.com/office/drawing/2014/main" id="{B39E7C1F-635B-D5C4-B6D2-CC4756B88DC6}"/>
              </a:ext>
            </a:extLst>
          </p:cNvPr>
          <p:cNvCxnSpPr>
            <a:cxnSpLocks/>
          </p:cNvCxnSpPr>
          <p:nvPr/>
        </p:nvCxnSpPr>
        <p:spPr>
          <a:xfrm>
            <a:off x="-113343" y="1268886"/>
            <a:ext cx="2675041" cy="675326"/>
          </a:xfrm>
          <a:prstGeom prst="bentConnector3">
            <a:avLst/>
          </a:prstGeom>
        </p:spPr>
        <p:style>
          <a:lnRef idx="2">
            <a:schemeClr val="accent1"/>
          </a:lnRef>
          <a:fillRef idx="0">
            <a:schemeClr val="accent1"/>
          </a:fillRef>
          <a:effectRef idx="1">
            <a:schemeClr val="accent1"/>
          </a:effectRef>
          <a:fontRef idx="minor">
            <a:schemeClr val="tx1"/>
          </a:fontRef>
        </p:style>
      </p:cxnSp>
      <p:cxnSp>
        <p:nvCxnSpPr>
          <p:cNvPr id="50" name="Rak 49">
            <a:extLst>
              <a:ext uri="{FF2B5EF4-FFF2-40B4-BE49-F238E27FC236}">
                <a16:creationId xmlns:a16="http://schemas.microsoft.com/office/drawing/2014/main" id="{5E2D9BE1-D4BD-2B30-36C0-9B0010A97C75}"/>
              </a:ext>
            </a:extLst>
          </p:cNvPr>
          <p:cNvCxnSpPr>
            <a:cxnSpLocks/>
          </p:cNvCxnSpPr>
          <p:nvPr/>
        </p:nvCxnSpPr>
        <p:spPr>
          <a:xfrm rot="5400000">
            <a:off x="1318965" y="2204656"/>
            <a:ext cx="499042" cy="0"/>
          </a:xfrm>
          <a:prstGeom prst="line">
            <a:avLst/>
          </a:prstGeom>
          <a:ln>
            <a:headEnd type="none"/>
          </a:ln>
        </p:spPr>
        <p:style>
          <a:lnRef idx="2">
            <a:schemeClr val="accent1"/>
          </a:lnRef>
          <a:fillRef idx="0">
            <a:schemeClr val="accent1"/>
          </a:fillRef>
          <a:effectRef idx="1">
            <a:schemeClr val="accent1"/>
          </a:effectRef>
          <a:fontRef idx="minor">
            <a:schemeClr val="tx1"/>
          </a:fontRef>
        </p:style>
      </p:cxnSp>
      <p:cxnSp>
        <p:nvCxnSpPr>
          <p:cNvPr id="52" name="Rak 51">
            <a:extLst>
              <a:ext uri="{FF2B5EF4-FFF2-40B4-BE49-F238E27FC236}">
                <a16:creationId xmlns:a16="http://schemas.microsoft.com/office/drawing/2014/main" id="{F9178A35-56E8-3053-D23A-4150F4855654}"/>
              </a:ext>
            </a:extLst>
          </p:cNvPr>
          <p:cNvCxnSpPr>
            <a:cxnSpLocks/>
          </p:cNvCxnSpPr>
          <p:nvPr/>
        </p:nvCxnSpPr>
        <p:spPr>
          <a:xfrm rot="5400000">
            <a:off x="4261555" y="2199851"/>
            <a:ext cx="499042" cy="0"/>
          </a:xfrm>
          <a:prstGeom prst="line">
            <a:avLst/>
          </a:prstGeom>
          <a:ln>
            <a:headEnd type="none"/>
          </a:ln>
        </p:spPr>
        <p:style>
          <a:lnRef idx="2">
            <a:schemeClr val="accent1"/>
          </a:lnRef>
          <a:fillRef idx="0">
            <a:schemeClr val="accent1"/>
          </a:fillRef>
          <a:effectRef idx="1">
            <a:schemeClr val="accent1"/>
          </a:effectRef>
          <a:fontRef idx="minor">
            <a:schemeClr val="tx1"/>
          </a:fontRef>
        </p:style>
      </p:cxnSp>
      <p:cxnSp>
        <p:nvCxnSpPr>
          <p:cNvPr id="54" name="Rak 53">
            <a:extLst>
              <a:ext uri="{FF2B5EF4-FFF2-40B4-BE49-F238E27FC236}">
                <a16:creationId xmlns:a16="http://schemas.microsoft.com/office/drawing/2014/main" id="{038BB41E-9B49-8778-A458-3DEBCF956D0F}"/>
              </a:ext>
            </a:extLst>
          </p:cNvPr>
          <p:cNvCxnSpPr>
            <a:cxnSpLocks/>
          </p:cNvCxnSpPr>
          <p:nvPr/>
        </p:nvCxnSpPr>
        <p:spPr>
          <a:xfrm rot="5400000">
            <a:off x="7472133" y="2193733"/>
            <a:ext cx="499042" cy="0"/>
          </a:xfrm>
          <a:prstGeom prst="line">
            <a:avLst/>
          </a:prstGeom>
          <a:ln>
            <a:headEnd type="none"/>
          </a:ln>
        </p:spPr>
        <p:style>
          <a:lnRef idx="2">
            <a:schemeClr val="accent1"/>
          </a:lnRef>
          <a:fillRef idx="0">
            <a:schemeClr val="accent1"/>
          </a:fillRef>
          <a:effectRef idx="1">
            <a:schemeClr val="accent1"/>
          </a:effectRef>
          <a:fontRef idx="minor">
            <a:schemeClr val="tx1"/>
          </a:fontRef>
        </p:style>
      </p:cxnSp>
      <p:sp>
        <p:nvSpPr>
          <p:cNvPr id="18" name="textruta 17">
            <a:extLst>
              <a:ext uri="{FF2B5EF4-FFF2-40B4-BE49-F238E27FC236}">
                <a16:creationId xmlns:a16="http://schemas.microsoft.com/office/drawing/2014/main" id="{E72B7A94-9426-6C98-3008-329B5A500613}"/>
              </a:ext>
            </a:extLst>
          </p:cNvPr>
          <p:cNvSpPr txBox="1"/>
          <p:nvPr/>
        </p:nvSpPr>
        <p:spPr>
          <a:xfrm>
            <a:off x="891805" y="2309163"/>
            <a:ext cx="1353363" cy="510778"/>
          </a:xfrm>
          <a:prstGeom prst="roundRect">
            <a:avLst/>
          </a:prstGeom>
          <a:solidFill>
            <a:schemeClr val="accent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38332B"/>
                </a:solidFill>
                <a:effectLst/>
                <a:uLnTx/>
                <a:uFillTx/>
                <a:latin typeface="Expose" pitchFamily="2" charset="77"/>
                <a:ea typeface="+mn-ea"/>
                <a:cs typeface="+mn-cs"/>
              </a:rPr>
              <a:t>Första guldtackan levereras</a:t>
            </a:r>
          </a:p>
        </p:txBody>
      </p:sp>
      <p:sp>
        <p:nvSpPr>
          <p:cNvPr id="7" name="textruta 6">
            <a:extLst>
              <a:ext uri="{FF2B5EF4-FFF2-40B4-BE49-F238E27FC236}">
                <a16:creationId xmlns:a16="http://schemas.microsoft.com/office/drawing/2014/main" id="{0A588C23-557E-AA8C-A9BA-7BB8878B2C80}"/>
              </a:ext>
            </a:extLst>
          </p:cNvPr>
          <p:cNvSpPr txBox="1"/>
          <p:nvPr/>
        </p:nvSpPr>
        <p:spPr>
          <a:xfrm>
            <a:off x="3834396" y="2334735"/>
            <a:ext cx="1353361" cy="306467"/>
          </a:xfrm>
          <a:prstGeom prst="roundRect">
            <a:avLst/>
          </a:prstGeom>
          <a:solidFill>
            <a:schemeClr val="accent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38332B"/>
                </a:solidFill>
                <a:effectLst/>
                <a:uLnTx/>
                <a:uFillTx/>
                <a:latin typeface="Expose" pitchFamily="2" charset="77"/>
                <a:ea typeface="+mn-ea"/>
                <a:cs typeface="+mn-cs"/>
              </a:rPr>
              <a:t>Diamantborrning</a:t>
            </a:r>
          </a:p>
        </p:txBody>
      </p:sp>
      <p:sp>
        <p:nvSpPr>
          <p:cNvPr id="17" name="textruta 16">
            <a:extLst>
              <a:ext uri="{FF2B5EF4-FFF2-40B4-BE49-F238E27FC236}">
                <a16:creationId xmlns:a16="http://schemas.microsoft.com/office/drawing/2014/main" id="{B98DDFC1-4827-F10F-753D-CECBFC971F2A}"/>
              </a:ext>
            </a:extLst>
          </p:cNvPr>
          <p:cNvSpPr txBox="1"/>
          <p:nvPr/>
        </p:nvSpPr>
        <p:spPr>
          <a:xfrm>
            <a:off x="7026003" y="2274936"/>
            <a:ext cx="1464542" cy="1123712"/>
          </a:xfrm>
          <a:prstGeom prst="roundRect">
            <a:avLst/>
          </a:prstGeom>
          <a:solidFill>
            <a:schemeClr val="accent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38332B"/>
                </a:solidFill>
                <a:effectLst/>
                <a:uLnTx/>
                <a:uFillTx/>
                <a:latin typeface="Expose" pitchFamily="2" charset="77"/>
                <a:ea typeface="+mn-ea"/>
                <a:cs typeface="+mn-cs"/>
              </a:rPr>
              <a:t>Ytterligare 2 anrikningskampanjer genomförs – processförbättringar implementeras.</a:t>
            </a:r>
          </a:p>
        </p:txBody>
      </p:sp>
      <p:cxnSp>
        <p:nvCxnSpPr>
          <p:cNvPr id="2" name="Rak 53">
            <a:extLst>
              <a:ext uri="{FF2B5EF4-FFF2-40B4-BE49-F238E27FC236}">
                <a16:creationId xmlns:a16="http://schemas.microsoft.com/office/drawing/2014/main" id="{329CFD8D-7C36-6B9F-59C8-A05A590F2583}"/>
              </a:ext>
            </a:extLst>
          </p:cNvPr>
          <p:cNvCxnSpPr>
            <a:cxnSpLocks/>
          </p:cNvCxnSpPr>
          <p:nvPr/>
        </p:nvCxnSpPr>
        <p:spPr>
          <a:xfrm rot="5400000">
            <a:off x="10378133" y="2221441"/>
            <a:ext cx="499042" cy="0"/>
          </a:xfrm>
          <a:prstGeom prst="line">
            <a:avLst/>
          </a:prstGeom>
          <a:ln>
            <a:headEnd type="none"/>
          </a:ln>
        </p:spPr>
        <p:style>
          <a:lnRef idx="2">
            <a:schemeClr val="accent1"/>
          </a:lnRef>
          <a:fillRef idx="0">
            <a:schemeClr val="accent1"/>
          </a:fillRef>
          <a:effectRef idx="1">
            <a:schemeClr val="accent1"/>
          </a:effectRef>
          <a:fontRef idx="minor">
            <a:schemeClr val="tx1"/>
          </a:fontRef>
        </p:style>
      </p:cxnSp>
      <p:sp>
        <p:nvSpPr>
          <p:cNvPr id="9" name="textruta 16">
            <a:extLst>
              <a:ext uri="{FF2B5EF4-FFF2-40B4-BE49-F238E27FC236}">
                <a16:creationId xmlns:a16="http://schemas.microsoft.com/office/drawing/2014/main" id="{FD945C4E-D25B-E5EB-CF34-B13A78C99182}"/>
              </a:ext>
            </a:extLst>
          </p:cNvPr>
          <p:cNvSpPr txBox="1"/>
          <p:nvPr/>
        </p:nvSpPr>
        <p:spPr>
          <a:xfrm>
            <a:off x="9932003" y="2302644"/>
            <a:ext cx="1464542" cy="1890058"/>
          </a:xfrm>
          <a:prstGeom prst="roundRect">
            <a:avLst/>
          </a:prstGeom>
          <a:solidFill>
            <a:schemeClr val="accent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38332B"/>
                </a:solidFill>
                <a:effectLst/>
                <a:uLnTx/>
                <a:uFillTx/>
                <a:latin typeface="Expose" pitchFamily="2" charset="77"/>
                <a:ea typeface="+mn-ea"/>
                <a:cs typeface="+mn-cs"/>
              </a:rPr>
              <a:t>Undantag från förbudsåret meddelas av Bergsstaten avseende Botnias ansökan om förlängt undersökningstillstånd.</a:t>
            </a:r>
          </a:p>
        </p:txBody>
      </p:sp>
      <p:pic>
        <p:nvPicPr>
          <p:cNvPr id="12" name="Picture 11" descr="A gold and silver rectangular object&#10;&#10;Description automatically generated">
            <a:extLst>
              <a:ext uri="{FF2B5EF4-FFF2-40B4-BE49-F238E27FC236}">
                <a16:creationId xmlns:a16="http://schemas.microsoft.com/office/drawing/2014/main" id="{6EA231F8-AED0-D2F0-26C7-17A6D2F7678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200000">
            <a:off x="27638" y="3826484"/>
            <a:ext cx="3256431" cy="2442323"/>
          </a:xfrm>
          <a:prstGeom prst="rect">
            <a:avLst/>
          </a:prstGeom>
        </p:spPr>
      </p:pic>
      <p:pic>
        <p:nvPicPr>
          <p:cNvPr id="16" name="Picture 15" descr="A group of trucks parked in a field&#10;&#10;Description automatically generated">
            <a:extLst>
              <a:ext uri="{FF2B5EF4-FFF2-40B4-BE49-F238E27FC236}">
                <a16:creationId xmlns:a16="http://schemas.microsoft.com/office/drawing/2014/main" id="{B7FB70AA-3AF4-B69E-680F-84151B72B58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23755" y="4138142"/>
            <a:ext cx="2975498" cy="2231624"/>
          </a:xfrm>
          <a:prstGeom prst="rect">
            <a:avLst/>
          </a:prstGeom>
        </p:spPr>
      </p:pic>
      <p:pic>
        <p:nvPicPr>
          <p:cNvPr id="20" name="Picture 19" descr="A large metal cylinder in a factory&#10;&#10;Description automatically generated">
            <a:extLst>
              <a:ext uri="{FF2B5EF4-FFF2-40B4-BE49-F238E27FC236}">
                <a16:creationId xmlns:a16="http://schemas.microsoft.com/office/drawing/2014/main" id="{AAAA6A5D-1B7D-5E37-1425-1B0A2969BF1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607160" y="4138142"/>
            <a:ext cx="3444587" cy="2296391"/>
          </a:xfrm>
          <a:prstGeom prst="rect">
            <a:avLst/>
          </a:prstGeom>
        </p:spPr>
      </p:pic>
      <p:pic>
        <p:nvPicPr>
          <p:cNvPr id="22" name="Picture 21" descr="A wooden box with black coals&#10;&#10;Description automatically generated with medium confidence">
            <a:extLst>
              <a:ext uri="{FF2B5EF4-FFF2-40B4-BE49-F238E27FC236}">
                <a16:creationId xmlns:a16="http://schemas.microsoft.com/office/drawing/2014/main" id="{E42D8C60-DC18-1F3A-1862-2958DEE3D74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324096" y="4138142"/>
            <a:ext cx="1283064" cy="2282114"/>
          </a:xfrm>
          <a:prstGeom prst="rect">
            <a:avLst/>
          </a:prstGeom>
        </p:spPr>
      </p:pic>
      <p:pic>
        <p:nvPicPr>
          <p:cNvPr id="23" name="Picture 22">
            <a:extLst>
              <a:ext uri="{FF2B5EF4-FFF2-40B4-BE49-F238E27FC236}">
                <a16:creationId xmlns:a16="http://schemas.microsoft.com/office/drawing/2014/main" id="{9DDFE8CA-06BB-D6F8-FEF0-CFE78AE2323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999253" y="4507202"/>
            <a:ext cx="1302356" cy="1749883"/>
          </a:xfrm>
          <a:prstGeom prst="rect">
            <a:avLst/>
          </a:prstGeom>
        </p:spPr>
      </p:pic>
    </p:spTree>
    <p:extLst>
      <p:ext uri="{BB962C8B-B14F-4D97-AF65-F5344CB8AC3E}">
        <p14:creationId xmlns:p14="http://schemas.microsoft.com/office/powerpoint/2010/main" val="2576601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3" name="Bildobjekt 2" descr="En bild som visar Teckensnitt, Grafik, logotyp, text&#10;&#10;Automatiskt genererad beskrivning">
            <a:extLst>
              <a:ext uri="{FF2B5EF4-FFF2-40B4-BE49-F238E27FC236}">
                <a16:creationId xmlns:a16="http://schemas.microsoft.com/office/drawing/2014/main" id="{14F70C78-5C2C-6DC1-D761-C0B48D82420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0635" y="327111"/>
            <a:ext cx="1827084" cy="361509"/>
          </a:xfrm>
          <a:prstGeom prst="rect">
            <a:avLst/>
          </a:prstGeom>
        </p:spPr>
      </p:pic>
      <p:sp>
        <p:nvSpPr>
          <p:cNvPr id="13" name="textruta 12">
            <a:extLst>
              <a:ext uri="{FF2B5EF4-FFF2-40B4-BE49-F238E27FC236}">
                <a16:creationId xmlns:a16="http://schemas.microsoft.com/office/drawing/2014/main" id="{A0D57E08-EA01-02C8-A3FB-2B405DB1A298}"/>
              </a:ext>
            </a:extLst>
          </p:cNvPr>
          <p:cNvSpPr txBox="1"/>
          <p:nvPr/>
        </p:nvSpPr>
        <p:spPr>
          <a:xfrm>
            <a:off x="2491271" y="917077"/>
            <a:ext cx="9141285" cy="861774"/>
          </a:xfrm>
          <a:prstGeom prst="rect">
            <a:avLst/>
          </a:prstGeom>
          <a:noFill/>
        </p:spPr>
        <p:txBody>
          <a:bodyPr wrap="square" rtlCol="0">
            <a:spAutoFit/>
          </a:bodyPr>
          <a:lstStyle/>
          <a:p>
            <a:r>
              <a:rPr lang="sv-SE" sz="5000" b="1" dirty="0">
                <a:solidFill>
                  <a:schemeClr val="accent1"/>
                </a:solidFill>
                <a:latin typeface="Expose Black" pitchFamily="2" charset="77"/>
              </a:rPr>
              <a:t>2024 – ett hittills händelserikt år </a:t>
            </a:r>
          </a:p>
        </p:txBody>
      </p:sp>
      <p:cxnSp>
        <p:nvCxnSpPr>
          <p:cNvPr id="15" name="Rak 14">
            <a:extLst>
              <a:ext uri="{FF2B5EF4-FFF2-40B4-BE49-F238E27FC236}">
                <a16:creationId xmlns:a16="http://schemas.microsoft.com/office/drawing/2014/main" id="{C483A9E7-9CB2-04D7-E55F-DB3A53DA66F9}"/>
              </a:ext>
            </a:extLst>
          </p:cNvPr>
          <p:cNvCxnSpPr>
            <a:cxnSpLocks/>
          </p:cNvCxnSpPr>
          <p:nvPr/>
        </p:nvCxnSpPr>
        <p:spPr>
          <a:xfrm>
            <a:off x="1224177" y="1944212"/>
            <a:ext cx="10967823" cy="20782"/>
          </a:xfrm>
          <a:prstGeom prst="line">
            <a:avLst/>
          </a:prstGeom>
          <a:ln>
            <a:headEnd type="none"/>
          </a:ln>
        </p:spPr>
        <p:style>
          <a:lnRef idx="2">
            <a:schemeClr val="accent1"/>
          </a:lnRef>
          <a:fillRef idx="0">
            <a:schemeClr val="accent1"/>
          </a:fillRef>
          <a:effectRef idx="1">
            <a:schemeClr val="accent1"/>
          </a:effectRef>
          <a:fontRef idx="minor">
            <a:schemeClr val="tx1"/>
          </a:fontRef>
        </p:style>
      </p:cxnSp>
      <p:cxnSp>
        <p:nvCxnSpPr>
          <p:cNvPr id="28" name="Vinklad  27">
            <a:extLst>
              <a:ext uri="{FF2B5EF4-FFF2-40B4-BE49-F238E27FC236}">
                <a16:creationId xmlns:a16="http://schemas.microsoft.com/office/drawing/2014/main" id="{8BD2E1E0-7E8B-8BAC-4FA2-FBF7F67C6E51}"/>
              </a:ext>
            </a:extLst>
          </p:cNvPr>
          <p:cNvCxnSpPr>
            <a:cxnSpLocks/>
          </p:cNvCxnSpPr>
          <p:nvPr/>
        </p:nvCxnSpPr>
        <p:spPr>
          <a:xfrm>
            <a:off x="-113343" y="1268886"/>
            <a:ext cx="2675041" cy="675326"/>
          </a:xfrm>
          <a:prstGeom prst="bentConnector3">
            <a:avLst/>
          </a:prstGeom>
        </p:spPr>
        <p:style>
          <a:lnRef idx="2">
            <a:schemeClr val="accent1"/>
          </a:lnRef>
          <a:fillRef idx="0">
            <a:schemeClr val="accent1"/>
          </a:fillRef>
          <a:effectRef idx="1">
            <a:schemeClr val="accent1"/>
          </a:effectRef>
          <a:fontRef idx="minor">
            <a:schemeClr val="tx1"/>
          </a:fontRef>
        </p:style>
      </p:cxnSp>
      <p:cxnSp>
        <p:nvCxnSpPr>
          <p:cNvPr id="50" name="Rak 49">
            <a:extLst>
              <a:ext uri="{FF2B5EF4-FFF2-40B4-BE49-F238E27FC236}">
                <a16:creationId xmlns:a16="http://schemas.microsoft.com/office/drawing/2014/main" id="{08ADCC28-01BF-5141-C54B-85E8BCC413B3}"/>
              </a:ext>
            </a:extLst>
          </p:cNvPr>
          <p:cNvCxnSpPr>
            <a:cxnSpLocks/>
          </p:cNvCxnSpPr>
          <p:nvPr/>
        </p:nvCxnSpPr>
        <p:spPr>
          <a:xfrm rot="5400000">
            <a:off x="1318965" y="2204656"/>
            <a:ext cx="499042" cy="0"/>
          </a:xfrm>
          <a:prstGeom prst="line">
            <a:avLst/>
          </a:prstGeom>
          <a:ln>
            <a:headEnd type="none"/>
          </a:ln>
        </p:spPr>
        <p:style>
          <a:lnRef idx="2">
            <a:schemeClr val="accent1"/>
          </a:lnRef>
          <a:fillRef idx="0">
            <a:schemeClr val="accent1"/>
          </a:fillRef>
          <a:effectRef idx="1">
            <a:schemeClr val="accent1"/>
          </a:effectRef>
          <a:fontRef idx="minor">
            <a:schemeClr val="tx1"/>
          </a:fontRef>
        </p:style>
      </p:cxnSp>
      <p:cxnSp>
        <p:nvCxnSpPr>
          <p:cNvPr id="51" name="Rak 50">
            <a:extLst>
              <a:ext uri="{FF2B5EF4-FFF2-40B4-BE49-F238E27FC236}">
                <a16:creationId xmlns:a16="http://schemas.microsoft.com/office/drawing/2014/main" id="{18AA393B-1409-9579-4C50-9BE145C07F50}"/>
              </a:ext>
            </a:extLst>
          </p:cNvPr>
          <p:cNvCxnSpPr>
            <a:cxnSpLocks/>
          </p:cNvCxnSpPr>
          <p:nvPr/>
        </p:nvCxnSpPr>
        <p:spPr>
          <a:xfrm rot="5400000">
            <a:off x="2586559" y="2189502"/>
            <a:ext cx="499042" cy="0"/>
          </a:xfrm>
          <a:prstGeom prst="line">
            <a:avLst/>
          </a:prstGeom>
          <a:ln>
            <a:headEnd type="none"/>
          </a:ln>
        </p:spPr>
        <p:style>
          <a:lnRef idx="2">
            <a:schemeClr val="accent1"/>
          </a:lnRef>
          <a:fillRef idx="0">
            <a:schemeClr val="accent1"/>
          </a:fillRef>
          <a:effectRef idx="1">
            <a:schemeClr val="accent1"/>
          </a:effectRef>
          <a:fontRef idx="minor">
            <a:schemeClr val="tx1"/>
          </a:fontRef>
        </p:style>
      </p:cxnSp>
      <p:cxnSp>
        <p:nvCxnSpPr>
          <p:cNvPr id="52" name="Rak 51">
            <a:extLst>
              <a:ext uri="{FF2B5EF4-FFF2-40B4-BE49-F238E27FC236}">
                <a16:creationId xmlns:a16="http://schemas.microsoft.com/office/drawing/2014/main" id="{350743FD-B3BC-3A85-190A-BFB749E91EFD}"/>
              </a:ext>
            </a:extLst>
          </p:cNvPr>
          <p:cNvCxnSpPr>
            <a:cxnSpLocks/>
          </p:cNvCxnSpPr>
          <p:nvPr/>
        </p:nvCxnSpPr>
        <p:spPr>
          <a:xfrm rot="5400000">
            <a:off x="3949825" y="2199851"/>
            <a:ext cx="499042" cy="0"/>
          </a:xfrm>
          <a:prstGeom prst="line">
            <a:avLst/>
          </a:prstGeom>
          <a:ln>
            <a:headEnd type="none"/>
          </a:ln>
        </p:spPr>
        <p:style>
          <a:lnRef idx="2">
            <a:schemeClr val="accent1"/>
          </a:lnRef>
          <a:fillRef idx="0">
            <a:schemeClr val="accent1"/>
          </a:fillRef>
          <a:effectRef idx="1">
            <a:schemeClr val="accent1"/>
          </a:effectRef>
          <a:fontRef idx="minor">
            <a:schemeClr val="tx1"/>
          </a:fontRef>
        </p:style>
      </p:cxnSp>
      <p:cxnSp>
        <p:nvCxnSpPr>
          <p:cNvPr id="53" name="Rak 52">
            <a:extLst>
              <a:ext uri="{FF2B5EF4-FFF2-40B4-BE49-F238E27FC236}">
                <a16:creationId xmlns:a16="http://schemas.microsoft.com/office/drawing/2014/main" id="{99CFF5A8-6DFF-8664-D44C-54DBBDBBF900}"/>
              </a:ext>
            </a:extLst>
          </p:cNvPr>
          <p:cNvCxnSpPr>
            <a:cxnSpLocks/>
          </p:cNvCxnSpPr>
          <p:nvPr/>
        </p:nvCxnSpPr>
        <p:spPr>
          <a:xfrm rot="5400000">
            <a:off x="5867751" y="2214515"/>
            <a:ext cx="499042" cy="0"/>
          </a:xfrm>
          <a:prstGeom prst="line">
            <a:avLst/>
          </a:prstGeom>
          <a:ln>
            <a:headEnd type="none"/>
          </a:ln>
        </p:spPr>
        <p:style>
          <a:lnRef idx="2">
            <a:schemeClr val="accent1"/>
          </a:lnRef>
          <a:fillRef idx="0">
            <a:schemeClr val="accent1"/>
          </a:fillRef>
          <a:effectRef idx="1">
            <a:schemeClr val="accent1"/>
          </a:effectRef>
          <a:fontRef idx="minor">
            <a:schemeClr val="tx1"/>
          </a:fontRef>
        </p:style>
      </p:cxnSp>
      <p:cxnSp>
        <p:nvCxnSpPr>
          <p:cNvPr id="54" name="Rak 53">
            <a:extLst>
              <a:ext uri="{FF2B5EF4-FFF2-40B4-BE49-F238E27FC236}">
                <a16:creationId xmlns:a16="http://schemas.microsoft.com/office/drawing/2014/main" id="{3EA91C80-74BE-64DA-27D5-BEBD83B6145D}"/>
              </a:ext>
            </a:extLst>
          </p:cNvPr>
          <p:cNvCxnSpPr>
            <a:cxnSpLocks/>
          </p:cNvCxnSpPr>
          <p:nvPr/>
        </p:nvCxnSpPr>
        <p:spPr>
          <a:xfrm rot="5400000">
            <a:off x="7804640" y="2193733"/>
            <a:ext cx="499042" cy="0"/>
          </a:xfrm>
          <a:prstGeom prst="line">
            <a:avLst/>
          </a:prstGeom>
          <a:ln>
            <a:headEnd type="none"/>
          </a:ln>
        </p:spPr>
        <p:style>
          <a:lnRef idx="2">
            <a:schemeClr val="accent1"/>
          </a:lnRef>
          <a:fillRef idx="0">
            <a:schemeClr val="accent1"/>
          </a:fillRef>
          <a:effectRef idx="1">
            <a:schemeClr val="accent1"/>
          </a:effectRef>
          <a:fontRef idx="minor">
            <a:schemeClr val="tx1"/>
          </a:fontRef>
        </p:style>
      </p:cxnSp>
      <p:sp>
        <p:nvSpPr>
          <p:cNvPr id="18" name="textruta 17">
            <a:extLst>
              <a:ext uri="{FF2B5EF4-FFF2-40B4-BE49-F238E27FC236}">
                <a16:creationId xmlns:a16="http://schemas.microsoft.com/office/drawing/2014/main" id="{57D6C67D-A427-B1EA-CC1D-030C4E7F89CC}"/>
              </a:ext>
            </a:extLst>
          </p:cNvPr>
          <p:cNvSpPr txBox="1"/>
          <p:nvPr/>
        </p:nvSpPr>
        <p:spPr>
          <a:xfrm>
            <a:off x="891805" y="2309163"/>
            <a:ext cx="1353363" cy="1123712"/>
          </a:xfrm>
          <a:prstGeom prst="roundRect">
            <a:avLst/>
          </a:prstGeom>
          <a:solidFill>
            <a:schemeClr val="accent1"/>
          </a:solidFill>
        </p:spPr>
        <p:txBody>
          <a:bodyPr wrap="square" rtlCol="0">
            <a:spAutoFit/>
          </a:bodyPr>
          <a:lstStyle/>
          <a:p>
            <a:pPr algn="ctr" rtl="0">
              <a:spcBef>
                <a:spcPts val="0"/>
              </a:spcBef>
              <a:spcAft>
                <a:spcPts val="0"/>
              </a:spcAft>
            </a:pPr>
            <a:r>
              <a:rPr lang="sv-SE" sz="1200" u="none" strike="noStrike" dirty="0">
                <a:solidFill>
                  <a:schemeClr val="tx2"/>
                </a:solidFill>
                <a:effectLst/>
                <a:latin typeface="Expose" pitchFamily="2" charset="77"/>
              </a:rPr>
              <a:t>Avtal med Dragon Mining om anrikning av malm från Fäbodtjärn</a:t>
            </a:r>
          </a:p>
        </p:txBody>
      </p:sp>
      <p:sp>
        <p:nvSpPr>
          <p:cNvPr id="6" name="textruta 5">
            <a:extLst>
              <a:ext uri="{FF2B5EF4-FFF2-40B4-BE49-F238E27FC236}">
                <a16:creationId xmlns:a16="http://schemas.microsoft.com/office/drawing/2014/main" id="{01BB41FF-DF82-6720-B4C7-65166E808C0D}"/>
              </a:ext>
            </a:extLst>
          </p:cNvPr>
          <p:cNvSpPr txBox="1"/>
          <p:nvPr/>
        </p:nvSpPr>
        <p:spPr>
          <a:xfrm>
            <a:off x="2409283" y="2294009"/>
            <a:ext cx="853594" cy="510778"/>
          </a:xfrm>
          <a:prstGeom prst="roundRect">
            <a:avLst/>
          </a:prstGeom>
          <a:solidFill>
            <a:schemeClr val="accent1"/>
          </a:solidFill>
        </p:spPr>
        <p:txBody>
          <a:bodyPr wrap="square" rtlCol="0">
            <a:spAutoFit/>
          </a:bodyPr>
          <a:lstStyle/>
          <a:p>
            <a:pPr algn="ctr" rtl="0">
              <a:spcBef>
                <a:spcPts val="0"/>
              </a:spcBef>
              <a:spcAft>
                <a:spcPts val="0"/>
              </a:spcAft>
            </a:pPr>
            <a:r>
              <a:rPr lang="sv-SE" sz="1200" u="none" strike="noStrike" dirty="0">
                <a:solidFill>
                  <a:schemeClr val="tx2"/>
                </a:solidFill>
                <a:effectLst/>
                <a:latin typeface="Expose" pitchFamily="2" charset="77"/>
              </a:rPr>
              <a:t>Ny VD tillträder</a:t>
            </a:r>
          </a:p>
        </p:txBody>
      </p:sp>
      <p:sp>
        <p:nvSpPr>
          <p:cNvPr id="7" name="textruta 6">
            <a:extLst>
              <a:ext uri="{FF2B5EF4-FFF2-40B4-BE49-F238E27FC236}">
                <a16:creationId xmlns:a16="http://schemas.microsoft.com/office/drawing/2014/main" id="{B6E090A2-3C59-D388-2245-1C8657F1A00C}"/>
              </a:ext>
            </a:extLst>
          </p:cNvPr>
          <p:cNvSpPr txBox="1"/>
          <p:nvPr/>
        </p:nvSpPr>
        <p:spPr>
          <a:xfrm>
            <a:off x="3522666" y="2334735"/>
            <a:ext cx="1353361" cy="1123712"/>
          </a:xfrm>
          <a:prstGeom prst="roundRect">
            <a:avLst/>
          </a:prstGeom>
          <a:solidFill>
            <a:schemeClr val="accent1"/>
          </a:solidFill>
        </p:spPr>
        <p:txBody>
          <a:bodyPr wrap="square" rtlCol="0">
            <a:spAutoFit/>
          </a:bodyPr>
          <a:lstStyle/>
          <a:p>
            <a:pPr algn="ctr" rtl="0">
              <a:spcBef>
                <a:spcPts val="0"/>
              </a:spcBef>
              <a:spcAft>
                <a:spcPts val="0"/>
              </a:spcAft>
            </a:pPr>
            <a:r>
              <a:rPr lang="sv-SE" sz="1200" u="none" strike="noStrike" dirty="0">
                <a:solidFill>
                  <a:schemeClr val="tx2"/>
                </a:solidFill>
                <a:effectLst/>
                <a:latin typeface="Expose" pitchFamily="2" charset="77"/>
              </a:rPr>
              <a:t>Arbete med färdigställande av industriområde fortgår</a:t>
            </a:r>
          </a:p>
        </p:txBody>
      </p:sp>
      <p:sp>
        <p:nvSpPr>
          <p:cNvPr id="8" name="textruta 7">
            <a:extLst>
              <a:ext uri="{FF2B5EF4-FFF2-40B4-BE49-F238E27FC236}">
                <a16:creationId xmlns:a16="http://schemas.microsoft.com/office/drawing/2014/main" id="{10A1326B-641E-9F0E-23E0-D8F2A68B02B8}"/>
              </a:ext>
            </a:extLst>
          </p:cNvPr>
          <p:cNvSpPr txBox="1"/>
          <p:nvPr/>
        </p:nvSpPr>
        <p:spPr>
          <a:xfrm>
            <a:off x="5157447" y="2295718"/>
            <a:ext cx="1919650" cy="1123712"/>
          </a:xfrm>
          <a:prstGeom prst="roundRect">
            <a:avLst/>
          </a:prstGeom>
          <a:solidFill>
            <a:schemeClr val="accent1"/>
          </a:solidFill>
        </p:spPr>
        <p:txBody>
          <a:bodyPr wrap="square" rtlCol="0">
            <a:spAutoFit/>
          </a:bodyPr>
          <a:lstStyle/>
          <a:p>
            <a:pPr algn="ctr" rtl="0">
              <a:spcBef>
                <a:spcPts val="0"/>
              </a:spcBef>
              <a:spcAft>
                <a:spcPts val="0"/>
              </a:spcAft>
            </a:pPr>
            <a:r>
              <a:rPr lang="sv-SE" sz="1200" u="none" strike="noStrike" dirty="0">
                <a:solidFill>
                  <a:schemeClr val="tx2"/>
                </a:solidFill>
                <a:effectLst/>
                <a:latin typeface="Expose" pitchFamily="2" charset="77"/>
              </a:rPr>
              <a:t>Avtal om lånelöfte med ett konsortium av större ägare om 12 MSEK säkrar kassaflöde för produktionsstart. </a:t>
            </a:r>
          </a:p>
        </p:txBody>
      </p:sp>
      <p:sp>
        <p:nvSpPr>
          <p:cNvPr id="17" name="textruta 16">
            <a:extLst>
              <a:ext uri="{FF2B5EF4-FFF2-40B4-BE49-F238E27FC236}">
                <a16:creationId xmlns:a16="http://schemas.microsoft.com/office/drawing/2014/main" id="{4FDF7FC0-53BB-F5A2-8879-7F13EC5C1F82}"/>
              </a:ext>
            </a:extLst>
          </p:cNvPr>
          <p:cNvSpPr txBox="1"/>
          <p:nvPr/>
        </p:nvSpPr>
        <p:spPr>
          <a:xfrm>
            <a:off x="7358510" y="2274936"/>
            <a:ext cx="1464542" cy="919401"/>
          </a:xfrm>
          <a:prstGeom prst="roundRect">
            <a:avLst/>
          </a:prstGeom>
          <a:solidFill>
            <a:schemeClr val="accent1"/>
          </a:solidFill>
        </p:spPr>
        <p:txBody>
          <a:bodyPr wrap="square" rtlCol="0">
            <a:spAutoFit/>
          </a:bodyPr>
          <a:lstStyle/>
          <a:p>
            <a:pPr algn="ctr" rtl="0">
              <a:spcBef>
                <a:spcPts val="0"/>
              </a:spcBef>
              <a:spcAft>
                <a:spcPts val="0"/>
              </a:spcAft>
            </a:pPr>
            <a:r>
              <a:rPr lang="sv-SE" sz="1200" u="none" strike="noStrike" dirty="0">
                <a:solidFill>
                  <a:schemeClr val="tx2"/>
                </a:solidFill>
                <a:effectLst/>
                <a:latin typeface="Expose" pitchFamily="2" charset="77"/>
              </a:rPr>
              <a:t>Invigning av underjordsarbeten i gruvan den 2:a maj</a:t>
            </a:r>
          </a:p>
        </p:txBody>
      </p:sp>
      <p:pic>
        <p:nvPicPr>
          <p:cNvPr id="4" name="Bildobjekt 3">
            <a:extLst>
              <a:ext uri="{FF2B5EF4-FFF2-40B4-BE49-F238E27FC236}">
                <a16:creationId xmlns:a16="http://schemas.microsoft.com/office/drawing/2014/main" id="{4BD421D0-8B78-05F8-6DA4-41D0038ABFD7}"/>
              </a:ext>
            </a:extLst>
          </p:cNvPr>
          <p:cNvPicPr>
            <a:picLocks noChangeAspect="1"/>
          </p:cNvPicPr>
          <p:nvPr/>
        </p:nvPicPr>
        <p:blipFill>
          <a:blip r:embed="rId4" cstate="email">
            <a:extLst>
              <a:ext uri="{28A0092B-C50C-407E-A947-70E740481C1C}">
                <a14:useLocalDpi xmlns:a14="http://schemas.microsoft.com/office/drawing/2010/main"/>
              </a:ext>
            </a:extLst>
          </a:blip>
          <a:srcRect t="1190" b="1190"/>
          <a:stretch/>
        </p:blipFill>
        <p:spPr>
          <a:xfrm>
            <a:off x="3423891" y="4038060"/>
            <a:ext cx="3398407" cy="2204320"/>
          </a:xfrm>
          <a:prstGeom prst="rect">
            <a:avLst/>
          </a:prstGeom>
        </p:spPr>
      </p:pic>
      <p:pic>
        <p:nvPicPr>
          <p:cNvPr id="5" name="Bildobjekt 4">
            <a:extLst>
              <a:ext uri="{FF2B5EF4-FFF2-40B4-BE49-F238E27FC236}">
                <a16:creationId xmlns:a16="http://schemas.microsoft.com/office/drawing/2014/main" id="{04471BDF-18F3-5C32-58CA-A31B9C993905}"/>
              </a:ext>
            </a:extLst>
          </p:cNvPr>
          <p:cNvPicPr>
            <a:picLocks noChangeAspect="1"/>
          </p:cNvPicPr>
          <p:nvPr/>
        </p:nvPicPr>
        <p:blipFill>
          <a:blip r:embed="rId5" cstate="email">
            <a:extLst>
              <a:ext uri="{28A0092B-C50C-407E-A947-70E740481C1C}">
                <a14:useLocalDpi xmlns:a14="http://schemas.microsoft.com/office/drawing/2010/main"/>
              </a:ext>
            </a:extLst>
          </a:blip>
          <a:srcRect l="14967" r="14967"/>
          <a:stretch/>
        </p:blipFill>
        <p:spPr>
          <a:xfrm>
            <a:off x="1125428" y="4038060"/>
            <a:ext cx="2324487" cy="2204315"/>
          </a:xfrm>
          <a:prstGeom prst="rect">
            <a:avLst/>
          </a:prstGeom>
        </p:spPr>
      </p:pic>
      <p:cxnSp>
        <p:nvCxnSpPr>
          <p:cNvPr id="2" name="Rak 53">
            <a:extLst>
              <a:ext uri="{FF2B5EF4-FFF2-40B4-BE49-F238E27FC236}">
                <a16:creationId xmlns:a16="http://schemas.microsoft.com/office/drawing/2014/main" id="{77B283AB-C967-6F1F-6973-B7FD25D9581B}"/>
              </a:ext>
            </a:extLst>
          </p:cNvPr>
          <p:cNvCxnSpPr>
            <a:cxnSpLocks/>
          </p:cNvCxnSpPr>
          <p:nvPr/>
        </p:nvCxnSpPr>
        <p:spPr>
          <a:xfrm rot="5400000">
            <a:off x="9515683" y="2221441"/>
            <a:ext cx="499042" cy="0"/>
          </a:xfrm>
          <a:prstGeom prst="line">
            <a:avLst/>
          </a:prstGeom>
          <a:ln>
            <a:headEnd type="none"/>
          </a:ln>
        </p:spPr>
        <p:style>
          <a:lnRef idx="2">
            <a:schemeClr val="accent1"/>
          </a:lnRef>
          <a:fillRef idx="0">
            <a:schemeClr val="accent1"/>
          </a:fillRef>
          <a:effectRef idx="1">
            <a:schemeClr val="accent1"/>
          </a:effectRef>
          <a:fontRef idx="minor">
            <a:schemeClr val="tx1"/>
          </a:fontRef>
        </p:style>
      </p:cxnSp>
      <p:sp>
        <p:nvSpPr>
          <p:cNvPr id="9" name="textruta 16">
            <a:extLst>
              <a:ext uri="{FF2B5EF4-FFF2-40B4-BE49-F238E27FC236}">
                <a16:creationId xmlns:a16="http://schemas.microsoft.com/office/drawing/2014/main" id="{5E5C5EA5-098C-671E-6BF9-F1C4C72AAE02}"/>
              </a:ext>
            </a:extLst>
          </p:cNvPr>
          <p:cNvSpPr txBox="1"/>
          <p:nvPr/>
        </p:nvSpPr>
        <p:spPr>
          <a:xfrm>
            <a:off x="9069553" y="2302644"/>
            <a:ext cx="1464542" cy="510778"/>
          </a:xfrm>
          <a:prstGeom prst="roundRect">
            <a:avLst/>
          </a:prstGeom>
          <a:solidFill>
            <a:schemeClr val="accent1"/>
          </a:solidFill>
        </p:spPr>
        <p:txBody>
          <a:bodyPr wrap="square" rtlCol="0">
            <a:spAutoFit/>
          </a:bodyPr>
          <a:lstStyle/>
          <a:p>
            <a:pPr algn="ctr" rtl="0">
              <a:spcBef>
                <a:spcPts val="0"/>
              </a:spcBef>
              <a:spcAft>
                <a:spcPts val="0"/>
              </a:spcAft>
            </a:pPr>
            <a:r>
              <a:rPr lang="sv-SE" sz="1200" u="none" strike="noStrike" dirty="0">
                <a:solidFill>
                  <a:schemeClr val="tx2"/>
                </a:solidFill>
                <a:effectLst/>
                <a:latin typeface="Expose" pitchFamily="2" charset="77"/>
              </a:rPr>
              <a:t>Första malmsalvan 8 augusti</a:t>
            </a:r>
          </a:p>
        </p:txBody>
      </p:sp>
      <p:cxnSp>
        <p:nvCxnSpPr>
          <p:cNvPr id="12" name="Rak 53">
            <a:extLst>
              <a:ext uri="{FF2B5EF4-FFF2-40B4-BE49-F238E27FC236}">
                <a16:creationId xmlns:a16="http://schemas.microsoft.com/office/drawing/2014/main" id="{80185768-1EF4-DDEE-C1A1-19CCDDC55A91}"/>
              </a:ext>
            </a:extLst>
          </p:cNvPr>
          <p:cNvCxnSpPr>
            <a:cxnSpLocks/>
          </p:cNvCxnSpPr>
          <p:nvPr/>
        </p:nvCxnSpPr>
        <p:spPr>
          <a:xfrm rot="5400000">
            <a:off x="11112425" y="2228367"/>
            <a:ext cx="499042" cy="0"/>
          </a:xfrm>
          <a:prstGeom prst="line">
            <a:avLst/>
          </a:prstGeom>
          <a:ln>
            <a:headEnd type="none"/>
          </a:ln>
        </p:spPr>
        <p:style>
          <a:lnRef idx="2">
            <a:schemeClr val="accent1"/>
          </a:lnRef>
          <a:fillRef idx="0">
            <a:schemeClr val="accent1"/>
          </a:fillRef>
          <a:effectRef idx="1">
            <a:schemeClr val="accent1"/>
          </a:effectRef>
          <a:fontRef idx="minor">
            <a:schemeClr val="tx1"/>
          </a:fontRef>
        </p:style>
      </p:cxnSp>
      <p:sp>
        <p:nvSpPr>
          <p:cNvPr id="14" name="textruta 16">
            <a:extLst>
              <a:ext uri="{FF2B5EF4-FFF2-40B4-BE49-F238E27FC236}">
                <a16:creationId xmlns:a16="http://schemas.microsoft.com/office/drawing/2014/main" id="{1577F961-4AB5-C082-564A-04BD727D5541}"/>
              </a:ext>
            </a:extLst>
          </p:cNvPr>
          <p:cNvSpPr txBox="1"/>
          <p:nvPr/>
        </p:nvSpPr>
        <p:spPr>
          <a:xfrm>
            <a:off x="10666295" y="2309570"/>
            <a:ext cx="1464542" cy="919401"/>
          </a:xfrm>
          <a:prstGeom prst="roundRect">
            <a:avLst/>
          </a:prstGeom>
          <a:solidFill>
            <a:schemeClr val="accent1"/>
          </a:solidFill>
        </p:spPr>
        <p:txBody>
          <a:bodyPr wrap="square" rtlCol="0">
            <a:spAutoFit/>
          </a:bodyPr>
          <a:lstStyle/>
          <a:p>
            <a:pPr algn="ctr" rtl="0">
              <a:spcBef>
                <a:spcPts val="0"/>
              </a:spcBef>
              <a:spcAft>
                <a:spcPts val="0"/>
              </a:spcAft>
            </a:pPr>
            <a:r>
              <a:rPr lang="sv-SE" sz="1200" u="none" strike="noStrike" dirty="0">
                <a:solidFill>
                  <a:schemeClr val="tx2"/>
                </a:solidFill>
                <a:effectLst/>
                <a:latin typeface="Expose" pitchFamily="2" charset="77"/>
              </a:rPr>
              <a:t>Organisationen förstärks med ny CFO och ny produktionsgeolog</a:t>
            </a:r>
          </a:p>
        </p:txBody>
      </p:sp>
      <p:pic>
        <p:nvPicPr>
          <p:cNvPr id="19" name="Picture 18" descr="A rock wall with a hole in it&#10;&#10;Description automatically generated">
            <a:extLst>
              <a:ext uri="{FF2B5EF4-FFF2-40B4-BE49-F238E27FC236}">
                <a16:creationId xmlns:a16="http://schemas.microsoft.com/office/drawing/2014/main" id="{5FD1D9D7-66BB-A77C-A209-8B284A7FBC7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53055" y="4038060"/>
            <a:ext cx="1653236" cy="2204315"/>
          </a:xfrm>
          <a:prstGeom prst="rect">
            <a:avLst/>
          </a:prstGeom>
        </p:spPr>
      </p:pic>
    </p:spTree>
    <p:extLst>
      <p:ext uri="{BB962C8B-B14F-4D97-AF65-F5344CB8AC3E}">
        <p14:creationId xmlns:p14="http://schemas.microsoft.com/office/powerpoint/2010/main" val="2730632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a:extLst>
            <a:ext uri="{FF2B5EF4-FFF2-40B4-BE49-F238E27FC236}">
              <a16:creationId xmlns:a16="http://schemas.microsoft.com/office/drawing/2014/main" id="{6231E990-0459-B109-FDB8-C07129A8F99F}"/>
            </a:ext>
          </a:extLst>
        </p:cNvPr>
        <p:cNvGrpSpPr/>
        <p:nvPr/>
      </p:nvGrpSpPr>
      <p:grpSpPr>
        <a:xfrm>
          <a:off x="0" y="0"/>
          <a:ext cx="0" cy="0"/>
          <a:chOff x="0" y="0"/>
          <a:chExt cx="0" cy="0"/>
        </a:xfrm>
      </p:grpSpPr>
      <p:pic>
        <p:nvPicPr>
          <p:cNvPr id="3" name="Bildobjekt 2" descr="En bild som visar Teckensnitt, Grafik, logotyp, text&#10;&#10;Automatiskt genererad beskrivning">
            <a:extLst>
              <a:ext uri="{FF2B5EF4-FFF2-40B4-BE49-F238E27FC236}">
                <a16:creationId xmlns:a16="http://schemas.microsoft.com/office/drawing/2014/main" id="{0E53C8DA-7A45-C29E-206D-BB4DB14FD40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0635" y="327111"/>
            <a:ext cx="1827084" cy="361509"/>
          </a:xfrm>
          <a:prstGeom prst="rect">
            <a:avLst/>
          </a:prstGeom>
        </p:spPr>
      </p:pic>
      <p:sp>
        <p:nvSpPr>
          <p:cNvPr id="13" name="textruta 12">
            <a:extLst>
              <a:ext uri="{FF2B5EF4-FFF2-40B4-BE49-F238E27FC236}">
                <a16:creationId xmlns:a16="http://schemas.microsoft.com/office/drawing/2014/main" id="{0B82768E-DFDB-998C-CA7D-4AA398E425B6}"/>
              </a:ext>
            </a:extLst>
          </p:cNvPr>
          <p:cNvSpPr txBox="1"/>
          <p:nvPr/>
        </p:nvSpPr>
        <p:spPr>
          <a:xfrm>
            <a:off x="2491271" y="917077"/>
            <a:ext cx="9141285" cy="86177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5000" b="1" i="0" u="none" strike="noStrike" kern="1200" cap="none" spc="0" normalizeH="0" baseline="0" noProof="0" dirty="0">
                <a:ln>
                  <a:noFill/>
                </a:ln>
                <a:solidFill>
                  <a:srgbClr val="FFF000"/>
                </a:solidFill>
                <a:effectLst/>
                <a:uLnTx/>
                <a:uFillTx/>
                <a:latin typeface="Expose Black" pitchFamily="2" charset="77"/>
                <a:ea typeface="+mn-ea"/>
                <a:cs typeface="+mn-cs"/>
              </a:rPr>
              <a:t>Januari – 2025 </a:t>
            </a:r>
          </a:p>
        </p:txBody>
      </p:sp>
      <p:cxnSp>
        <p:nvCxnSpPr>
          <p:cNvPr id="15" name="Rak 14">
            <a:extLst>
              <a:ext uri="{FF2B5EF4-FFF2-40B4-BE49-F238E27FC236}">
                <a16:creationId xmlns:a16="http://schemas.microsoft.com/office/drawing/2014/main" id="{B89C07D6-E435-680F-EF64-90701412BBB0}"/>
              </a:ext>
            </a:extLst>
          </p:cNvPr>
          <p:cNvCxnSpPr>
            <a:cxnSpLocks/>
          </p:cNvCxnSpPr>
          <p:nvPr/>
        </p:nvCxnSpPr>
        <p:spPr>
          <a:xfrm>
            <a:off x="1224177" y="1944212"/>
            <a:ext cx="10967823" cy="10923"/>
          </a:xfrm>
          <a:prstGeom prst="line">
            <a:avLst/>
          </a:prstGeom>
          <a:ln>
            <a:headEnd type="none"/>
          </a:ln>
        </p:spPr>
        <p:style>
          <a:lnRef idx="2">
            <a:schemeClr val="accent1"/>
          </a:lnRef>
          <a:fillRef idx="0">
            <a:schemeClr val="accent1"/>
          </a:fillRef>
          <a:effectRef idx="1">
            <a:schemeClr val="accent1"/>
          </a:effectRef>
          <a:fontRef idx="minor">
            <a:schemeClr val="tx1"/>
          </a:fontRef>
        </p:style>
      </p:cxnSp>
      <p:cxnSp>
        <p:nvCxnSpPr>
          <p:cNvPr id="28" name="Vinklad  27">
            <a:extLst>
              <a:ext uri="{FF2B5EF4-FFF2-40B4-BE49-F238E27FC236}">
                <a16:creationId xmlns:a16="http://schemas.microsoft.com/office/drawing/2014/main" id="{03BF490E-37D9-757E-7B8D-9011B6AB50F6}"/>
              </a:ext>
            </a:extLst>
          </p:cNvPr>
          <p:cNvCxnSpPr>
            <a:cxnSpLocks/>
          </p:cNvCxnSpPr>
          <p:nvPr/>
        </p:nvCxnSpPr>
        <p:spPr>
          <a:xfrm>
            <a:off x="-113343" y="1268886"/>
            <a:ext cx="2675041" cy="675326"/>
          </a:xfrm>
          <a:prstGeom prst="bentConnector3">
            <a:avLst/>
          </a:prstGeom>
        </p:spPr>
        <p:style>
          <a:lnRef idx="2">
            <a:schemeClr val="accent1"/>
          </a:lnRef>
          <a:fillRef idx="0">
            <a:schemeClr val="accent1"/>
          </a:fillRef>
          <a:effectRef idx="1">
            <a:schemeClr val="accent1"/>
          </a:effectRef>
          <a:fontRef idx="minor">
            <a:schemeClr val="tx1"/>
          </a:fontRef>
        </p:style>
      </p:cxnSp>
      <p:cxnSp>
        <p:nvCxnSpPr>
          <p:cNvPr id="54" name="Rak 53">
            <a:extLst>
              <a:ext uri="{FF2B5EF4-FFF2-40B4-BE49-F238E27FC236}">
                <a16:creationId xmlns:a16="http://schemas.microsoft.com/office/drawing/2014/main" id="{81A67D65-8CA2-02BB-C5F1-A91F00EB5D30}"/>
              </a:ext>
            </a:extLst>
          </p:cNvPr>
          <p:cNvCxnSpPr>
            <a:cxnSpLocks/>
          </p:cNvCxnSpPr>
          <p:nvPr/>
        </p:nvCxnSpPr>
        <p:spPr>
          <a:xfrm rot="5400000">
            <a:off x="7472133" y="2193733"/>
            <a:ext cx="499042" cy="0"/>
          </a:xfrm>
          <a:prstGeom prst="line">
            <a:avLst/>
          </a:prstGeom>
          <a:ln>
            <a:headEnd type="none"/>
          </a:ln>
        </p:spPr>
        <p:style>
          <a:lnRef idx="2">
            <a:schemeClr val="accent1"/>
          </a:lnRef>
          <a:fillRef idx="0">
            <a:schemeClr val="accent1"/>
          </a:fillRef>
          <a:effectRef idx="1">
            <a:schemeClr val="accent1"/>
          </a:effectRef>
          <a:fontRef idx="minor">
            <a:schemeClr val="tx1"/>
          </a:fontRef>
        </p:style>
      </p:cxnSp>
      <p:sp>
        <p:nvSpPr>
          <p:cNvPr id="17" name="textruta 16">
            <a:extLst>
              <a:ext uri="{FF2B5EF4-FFF2-40B4-BE49-F238E27FC236}">
                <a16:creationId xmlns:a16="http://schemas.microsoft.com/office/drawing/2014/main" id="{86AAF94A-29AD-6F9B-8531-1B706DF77EC5}"/>
              </a:ext>
            </a:extLst>
          </p:cNvPr>
          <p:cNvSpPr txBox="1"/>
          <p:nvPr/>
        </p:nvSpPr>
        <p:spPr>
          <a:xfrm>
            <a:off x="7026003" y="2274936"/>
            <a:ext cx="1464542" cy="510778"/>
          </a:xfrm>
          <a:prstGeom prst="roundRect">
            <a:avLst/>
          </a:prstGeom>
          <a:solidFill>
            <a:schemeClr val="accent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38332B"/>
                </a:solidFill>
                <a:effectLst/>
                <a:uLnTx/>
                <a:uFillTx/>
                <a:latin typeface="Expose" pitchFamily="2" charset="77"/>
                <a:ea typeface="+mn-ea"/>
                <a:cs typeface="+mn-cs"/>
              </a:rPr>
              <a:t>Uppdatering av blockmodell</a:t>
            </a:r>
          </a:p>
        </p:txBody>
      </p:sp>
      <p:pic>
        <p:nvPicPr>
          <p:cNvPr id="4" name="Picture 3" descr="A screen shot of a map&#10;&#10;Description automatically generated">
            <a:extLst>
              <a:ext uri="{FF2B5EF4-FFF2-40B4-BE49-F238E27FC236}">
                <a16:creationId xmlns:a16="http://schemas.microsoft.com/office/drawing/2014/main" id="{A3BA9CDB-4359-CF49-C3E1-EA89E4DDCC45}"/>
              </a:ext>
            </a:extLst>
          </p:cNvPr>
          <p:cNvPicPr>
            <a:picLocks noChangeAspect="1"/>
          </p:cNvPicPr>
          <p:nvPr/>
        </p:nvPicPr>
        <p:blipFill rotWithShape="1">
          <a:blip r:embed="rId4" r:link="rId5" cstate="email">
            <a:extLst>
              <a:ext uri="{28A0092B-C50C-407E-A947-70E740481C1C}">
                <a14:useLocalDpi xmlns:a14="http://schemas.microsoft.com/office/drawing/2010/main"/>
              </a:ext>
            </a:extLst>
          </a:blip>
          <a:srcRect l="7645" t="8722" r="22889" b="5564"/>
          <a:stretch>
            <a:fillRect/>
          </a:stretch>
        </p:blipFill>
        <p:spPr bwMode="auto">
          <a:xfrm>
            <a:off x="2555658" y="2103135"/>
            <a:ext cx="3396428" cy="463149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54739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a:extLst>
            <a:ext uri="{FF2B5EF4-FFF2-40B4-BE49-F238E27FC236}">
              <a16:creationId xmlns:a16="http://schemas.microsoft.com/office/drawing/2014/main" id="{0E837DDD-CD6E-2760-2152-FAA4C7CDC189}"/>
            </a:ext>
          </a:extLst>
        </p:cNvPr>
        <p:cNvGrpSpPr/>
        <p:nvPr/>
      </p:nvGrpSpPr>
      <p:grpSpPr>
        <a:xfrm>
          <a:off x="0" y="0"/>
          <a:ext cx="0" cy="0"/>
          <a:chOff x="0" y="0"/>
          <a:chExt cx="0" cy="0"/>
        </a:xfrm>
      </p:grpSpPr>
      <p:pic>
        <p:nvPicPr>
          <p:cNvPr id="3" name="Bildobjekt 2" descr="En bild som visar Teckensnitt, Grafik, logotyp, text&#10;&#10;Automatiskt genererad beskrivning">
            <a:extLst>
              <a:ext uri="{FF2B5EF4-FFF2-40B4-BE49-F238E27FC236}">
                <a16:creationId xmlns:a16="http://schemas.microsoft.com/office/drawing/2014/main" id="{7037669D-A969-F4E4-0B92-1B5E202D801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0635" y="327111"/>
            <a:ext cx="1827084" cy="361509"/>
          </a:xfrm>
          <a:prstGeom prst="rect">
            <a:avLst/>
          </a:prstGeom>
        </p:spPr>
      </p:pic>
      <p:sp>
        <p:nvSpPr>
          <p:cNvPr id="13" name="textruta 12">
            <a:extLst>
              <a:ext uri="{FF2B5EF4-FFF2-40B4-BE49-F238E27FC236}">
                <a16:creationId xmlns:a16="http://schemas.microsoft.com/office/drawing/2014/main" id="{CD7F19E3-C9E2-6428-0D42-1D68D47E9886}"/>
              </a:ext>
            </a:extLst>
          </p:cNvPr>
          <p:cNvSpPr txBox="1"/>
          <p:nvPr/>
        </p:nvSpPr>
        <p:spPr>
          <a:xfrm>
            <a:off x="1930162" y="926426"/>
            <a:ext cx="9141285" cy="86177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5000" b="1" i="0" u="none" strike="noStrike" kern="1200" cap="none" spc="0" normalizeH="0" baseline="0" noProof="0" dirty="0">
                <a:ln>
                  <a:noFill/>
                </a:ln>
                <a:solidFill>
                  <a:srgbClr val="FFF000"/>
                </a:solidFill>
                <a:effectLst/>
                <a:uLnTx/>
                <a:uFillTx/>
                <a:latin typeface="Expose Black" pitchFamily="2" charset="77"/>
                <a:ea typeface="+mn-ea"/>
                <a:cs typeface="+mn-cs"/>
              </a:rPr>
              <a:t>Produktion under året</a:t>
            </a:r>
          </a:p>
        </p:txBody>
      </p:sp>
      <p:cxnSp>
        <p:nvCxnSpPr>
          <p:cNvPr id="15" name="Rak 14">
            <a:extLst>
              <a:ext uri="{FF2B5EF4-FFF2-40B4-BE49-F238E27FC236}">
                <a16:creationId xmlns:a16="http://schemas.microsoft.com/office/drawing/2014/main" id="{C73E3D13-2A45-56DC-EC8E-B3ED44A2F507}"/>
              </a:ext>
            </a:extLst>
          </p:cNvPr>
          <p:cNvCxnSpPr>
            <a:cxnSpLocks/>
          </p:cNvCxnSpPr>
          <p:nvPr/>
        </p:nvCxnSpPr>
        <p:spPr>
          <a:xfrm>
            <a:off x="1224177" y="1944212"/>
            <a:ext cx="10967823" cy="10923"/>
          </a:xfrm>
          <a:prstGeom prst="line">
            <a:avLst/>
          </a:prstGeom>
          <a:ln>
            <a:headEnd type="none"/>
          </a:ln>
        </p:spPr>
        <p:style>
          <a:lnRef idx="2">
            <a:schemeClr val="accent1"/>
          </a:lnRef>
          <a:fillRef idx="0">
            <a:schemeClr val="accent1"/>
          </a:fillRef>
          <a:effectRef idx="1">
            <a:schemeClr val="accent1"/>
          </a:effectRef>
          <a:fontRef idx="minor">
            <a:schemeClr val="tx1"/>
          </a:fontRef>
        </p:style>
      </p:cxnSp>
      <p:cxnSp>
        <p:nvCxnSpPr>
          <p:cNvPr id="28" name="Vinklad  27">
            <a:extLst>
              <a:ext uri="{FF2B5EF4-FFF2-40B4-BE49-F238E27FC236}">
                <a16:creationId xmlns:a16="http://schemas.microsoft.com/office/drawing/2014/main" id="{9E7B08D2-C962-E783-A4BD-B5B7BAA67E39}"/>
              </a:ext>
            </a:extLst>
          </p:cNvPr>
          <p:cNvCxnSpPr>
            <a:cxnSpLocks/>
          </p:cNvCxnSpPr>
          <p:nvPr/>
        </p:nvCxnSpPr>
        <p:spPr>
          <a:xfrm>
            <a:off x="-113343" y="1268886"/>
            <a:ext cx="2675041" cy="675326"/>
          </a:xfrm>
          <a:prstGeom prst="bentConnector3">
            <a:avLst/>
          </a:prstGeom>
        </p:spPr>
        <p:style>
          <a:lnRef idx="2">
            <a:schemeClr val="accent1"/>
          </a:lnRef>
          <a:fillRef idx="0">
            <a:schemeClr val="accent1"/>
          </a:fillRef>
          <a:effectRef idx="1">
            <a:schemeClr val="accent1"/>
          </a:effectRef>
          <a:fontRef idx="minor">
            <a:schemeClr val="tx1"/>
          </a:fontRef>
        </p:style>
      </p:cxnSp>
      <p:pic>
        <p:nvPicPr>
          <p:cNvPr id="2" name="Bildobjekt 3" descr="En bild som visar skärmbild, Färggrann, grafisk design, Grafik&#10;&#10;Automatiskt genererad beskrivning">
            <a:extLst>
              <a:ext uri="{FF2B5EF4-FFF2-40B4-BE49-F238E27FC236}">
                <a16:creationId xmlns:a16="http://schemas.microsoft.com/office/drawing/2014/main" id="{B2772CDD-78D0-3A35-2AF8-55D795D27D6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12537" y="2286672"/>
            <a:ext cx="7002707" cy="3326286"/>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551391F1-20D6-D00A-8694-A2B40BC9C7FD}"/>
              </a:ext>
            </a:extLst>
          </p:cNvPr>
          <p:cNvPicPr>
            <a:picLocks noChangeAspect="1"/>
          </p:cNvPicPr>
          <p:nvPr/>
        </p:nvPicPr>
        <p:blipFill>
          <a:blip r:embed="rId5"/>
          <a:stretch>
            <a:fillRect/>
          </a:stretch>
        </p:blipFill>
        <p:spPr>
          <a:xfrm>
            <a:off x="109971" y="2286672"/>
            <a:ext cx="4552950" cy="3667125"/>
          </a:xfrm>
          <a:prstGeom prst="rect">
            <a:avLst/>
          </a:prstGeom>
        </p:spPr>
      </p:pic>
      <p:sp>
        <p:nvSpPr>
          <p:cNvPr id="6" name="Rectangle: Rounded Corners 5">
            <a:extLst>
              <a:ext uri="{FF2B5EF4-FFF2-40B4-BE49-F238E27FC236}">
                <a16:creationId xmlns:a16="http://schemas.microsoft.com/office/drawing/2014/main" id="{E86D5366-6140-D9EE-1905-6144509A955A}"/>
              </a:ext>
            </a:extLst>
          </p:cNvPr>
          <p:cNvSpPr/>
          <p:nvPr/>
        </p:nvSpPr>
        <p:spPr>
          <a:xfrm>
            <a:off x="10016836" y="3949815"/>
            <a:ext cx="218209" cy="14420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182274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a:extLst>
            <a:ext uri="{FF2B5EF4-FFF2-40B4-BE49-F238E27FC236}">
              <a16:creationId xmlns:a16="http://schemas.microsoft.com/office/drawing/2014/main" id="{94F4B0A0-62AA-2ED2-43D7-8E69AE1D19C6}"/>
            </a:ext>
          </a:extLst>
        </p:cNvPr>
        <p:cNvGrpSpPr/>
        <p:nvPr/>
      </p:nvGrpSpPr>
      <p:grpSpPr>
        <a:xfrm>
          <a:off x="0" y="0"/>
          <a:ext cx="0" cy="0"/>
          <a:chOff x="0" y="0"/>
          <a:chExt cx="0" cy="0"/>
        </a:xfrm>
      </p:grpSpPr>
      <p:pic>
        <p:nvPicPr>
          <p:cNvPr id="3" name="Bildobjekt 2" descr="En bild som visar Teckensnitt, Grafik, logotyp, text&#10;&#10;Automatiskt genererad beskrivning">
            <a:extLst>
              <a:ext uri="{FF2B5EF4-FFF2-40B4-BE49-F238E27FC236}">
                <a16:creationId xmlns:a16="http://schemas.microsoft.com/office/drawing/2014/main" id="{266AB317-73CD-4AED-0EFA-FE6D0DFDD62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0635" y="327111"/>
            <a:ext cx="1827084" cy="361509"/>
          </a:xfrm>
          <a:prstGeom prst="rect">
            <a:avLst/>
          </a:prstGeom>
        </p:spPr>
      </p:pic>
      <p:sp>
        <p:nvSpPr>
          <p:cNvPr id="13" name="textruta 12">
            <a:extLst>
              <a:ext uri="{FF2B5EF4-FFF2-40B4-BE49-F238E27FC236}">
                <a16:creationId xmlns:a16="http://schemas.microsoft.com/office/drawing/2014/main" id="{F67A5326-9A7C-E640-03C3-96AE1A002A94}"/>
              </a:ext>
            </a:extLst>
          </p:cNvPr>
          <p:cNvSpPr txBox="1"/>
          <p:nvPr/>
        </p:nvSpPr>
        <p:spPr>
          <a:xfrm>
            <a:off x="1930162" y="926426"/>
            <a:ext cx="9141285" cy="86177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5000" b="1" i="0" u="none" strike="noStrike" kern="1200" cap="none" spc="0" normalizeH="0" baseline="0" noProof="0" dirty="0">
                <a:ln>
                  <a:noFill/>
                </a:ln>
                <a:solidFill>
                  <a:srgbClr val="FFF000"/>
                </a:solidFill>
                <a:effectLst/>
                <a:uLnTx/>
                <a:uFillTx/>
                <a:latin typeface="Expose Black" pitchFamily="2" charset="77"/>
                <a:ea typeface="+mn-ea"/>
                <a:cs typeface="+mn-cs"/>
              </a:rPr>
              <a:t>Produktionsförväntningar 2025</a:t>
            </a:r>
          </a:p>
        </p:txBody>
      </p:sp>
      <p:cxnSp>
        <p:nvCxnSpPr>
          <p:cNvPr id="15" name="Rak 14">
            <a:extLst>
              <a:ext uri="{FF2B5EF4-FFF2-40B4-BE49-F238E27FC236}">
                <a16:creationId xmlns:a16="http://schemas.microsoft.com/office/drawing/2014/main" id="{5435FD9A-C679-148F-D564-C774E60AACA0}"/>
              </a:ext>
            </a:extLst>
          </p:cNvPr>
          <p:cNvCxnSpPr>
            <a:cxnSpLocks/>
          </p:cNvCxnSpPr>
          <p:nvPr/>
        </p:nvCxnSpPr>
        <p:spPr>
          <a:xfrm>
            <a:off x="1224177" y="1944212"/>
            <a:ext cx="10967823" cy="10923"/>
          </a:xfrm>
          <a:prstGeom prst="line">
            <a:avLst/>
          </a:prstGeom>
          <a:ln>
            <a:headEnd type="none"/>
          </a:ln>
        </p:spPr>
        <p:style>
          <a:lnRef idx="2">
            <a:schemeClr val="accent1"/>
          </a:lnRef>
          <a:fillRef idx="0">
            <a:schemeClr val="accent1"/>
          </a:fillRef>
          <a:effectRef idx="1">
            <a:schemeClr val="accent1"/>
          </a:effectRef>
          <a:fontRef idx="minor">
            <a:schemeClr val="tx1"/>
          </a:fontRef>
        </p:style>
      </p:cxnSp>
      <p:cxnSp>
        <p:nvCxnSpPr>
          <p:cNvPr id="28" name="Vinklad  27">
            <a:extLst>
              <a:ext uri="{FF2B5EF4-FFF2-40B4-BE49-F238E27FC236}">
                <a16:creationId xmlns:a16="http://schemas.microsoft.com/office/drawing/2014/main" id="{522B45E4-FE46-B180-36C6-9607B85F59A8}"/>
              </a:ext>
            </a:extLst>
          </p:cNvPr>
          <p:cNvCxnSpPr>
            <a:cxnSpLocks/>
          </p:cNvCxnSpPr>
          <p:nvPr/>
        </p:nvCxnSpPr>
        <p:spPr>
          <a:xfrm>
            <a:off x="-113343" y="1268886"/>
            <a:ext cx="2675041" cy="675326"/>
          </a:xfrm>
          <a:prstGeom prst="bentConnector3">
            <a:avLst/>
          </a:prstGeom>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4D381E2A-95C2-816B-C6C4-C4D2378A151B}"/>
              </a:ext>
            </a:extLst>
          </p:cNvPr>
          <p:cNvPicPr>
            <a:picLocks noChangeAspect="1"/>
          </p:cNvPicPr>
          <p:nvPr/>
        </p:nvPicPr>
        <p:blipFill>
          <a:blip r:embed="rId4"/>
          <a:stretch>
            <a:fillRect/>
          </a:stretch>
        </p:blipFill>
        <p:spPr>
          <a:xfrm>
            <a:off x="1825960" y="2286672"/>
            <a:ext cx="8353044" cy="4096512"/>
          </a:xfrm>
          <a:prstGeom prst="rect">
            <a:avLst/>
          </a:prstGeom>
        </p:spPr>
      </p:pic>
      <p:pic>
        <p:nvPicPr>
          <p:cNvPr id="11" name="Picture 10">
            <a:extLst>
              <a:ext uri="{FF2B5EF4-FFF2-40B4-BE49-F238E27FC236}">
                <a16:creationId xmlns:a16="http://schemas.microsoft.com/office/drawing/2014/main" id="{0FE004F3-FED3-9CF4-A206-2C7843A0AD0A}"/>
              </a:ext>
            </a:extLst>
          </p:cNvPr>
          <p:cNvPicPr>
            <a:picLocks noChangeAspect="1"/>
          </p:cNvPicPr>
          <p:nvPr/>
        </p:nvPicPr>
        <p:blipFill>
          <a:blip r:embed="rId5"/>
          <a:stretch>
            <a:fillRect/>
          </a:stretch>
        </p:blipFill>
        <p:spPr>
          <a:xfrm>
            <a:off x="1825960" y="2286672"/>
            <a:ext cx="8365236" cy="4123944"/>
          </a:xfrm>
          <a:prstGeom prst="rect">
            <a:avLst/>
          </a:prstGeom>
        </p:spPr>
      </p:pic>
    </p:spTree>
    <p:extLst>
      <p:ext uri="{BB962C8B-B14F-4D97-AF65-F5344CB8AC3E}">
        <p14:creationId xmlns:p14="http://schemas.microsoft.com/office/powerpoint/2010/main" val="95813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a:extLst>
            <a:ext uri="{FF2B5EF4-FFF2-40B4-BE49-F238E27FC236}">
              <a16:creationId xmlns:a16="http://schemas.microsoft.com/office/drawing/2014/main" id="{F1887564-CD97-0390-E33C-69EA28D4717E}"/>
            </a:ext>
          </a:extLst>
        </p:cNvPr>
        <p:cNvGrpSpPr/>
        <p:nvPr/>
      </p:nvGrpSpPr>
      <p:grpSpPr>
        <a:xfrm>
          <a:off x="0" y="0"/>
          <a:ext cx="0" cy="0"/>
          <a:chOff x="0" y="0"/>
          <a:chExt cx="0" cy="0"/>
        </a:xfrm>
      </p:grpSpPr>
      <p:pic>
        <p:nvPicPr>
          <p:cNvPr id="3" name="Bildobjekt 2" descr="En bild som visar Teckensnitt, Grafik, logotyp, text&#10;&#10;Automatiskt genererad beskrivning">
            <a:extLst>
              <a:ext uri="{FF2B5EF4-FFF2-40B4-BE49-F238E27FC236}">
                <a16:creationId xmlns:a16="http://schemas.microsoft.com/office/drawing/2014/main" id="{7229ED69-C9D1-1CBD-CAA3-3865C223A40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0635" y="327111"/>
            <a:ext cx="1827084" cy="361509"/>
          </a:xfrm>
          <a:prstGeom prst="rect">
            <a:avLst/>
          </a:prstGeom>
        </p:spPr>
      </p:pic>
      <p:sp>
        <p:nvSpPr>
          <p:cNvPr id="13" name="textruta 12">
            <a:extLst>
              <a:ext uri="{FF2B5EF4-FFF2-40B4-BE49-F238E27FC236}">
                <a16:creationId xmlns:a16="http://schemas.microsoft.com/office/drawing/2014/main" id="{B5FFEF8A-38CD-865B-BA3D-505E9D136720}"/>
              </a:ext>
            </a:extLst>
          </p:cNvPr>
          <p:cNvSpPr txBox="1"/>
          <p:nvPr/>
        </p:nvSpPr>
        <p:spPr>
          <a:xfrm>
            <a:off x="1930162" y="926426"/>
            <a:ext cx="9998602" cy="86177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5000" b="1" i="0" u="none" strike="noStrike" kern="1200" cap="none" spc="0" normalizeH="0" baseline="0" noProof="0" dirty="0">
                <a:ln>
                  <a:noFill/>
                </a:ln>
                <a:solidFill>
                  <a:srgbClr val="FFF000"/>
                </a:solidFill>
                <a:effectLst/>
                <a:uLnTx/>
                <a:uFillTx/>
                <a:latin typeface="Expose Black" pitchFamily="2" charset="77"/>
                <a:ea typeface="+mn-ea"/>
                <a:cs typeface="+mn-cs"/>
              </a:rPr>
              <a:t>Q4 rapport – resultat och kassaflöde</a:t>
            </a:r>
          </a:p>
        </p:txBody>
      </p:sp>
      <p:cxnSp>
        <p:nvCxnSpPr>
          <p:cNvPr id="15" name="Rak 14">
            <a:extLst>
              <a:ext uri="{FF2B5EF4-FFF2-40B4-BE49-F238E27FC236}">
                <a16:creationId xmlns:a16="http://schemas.microsoft.com/office/drawing/2014/main" id="{A0735BF1-7A82-0D14-AFD7-3021DAAE7EBF}"/>
              </a:ext>
            </a:extLst>
          </p:cNvPr>
          <p:cNvCxnSpPr>
            <a:cxnSpLocks/>
          </p:cNvCxnSpPr>
          <p:nvPr/>
        </p:nvCxnSpPr>
        <p:spPr>
          <a:xfrm>
            <a:off x="1224177" y="1944212"/>
            <a:ext cx="10967823" cy="10923"/>
          </a:xfrm>
          <a:prstGeom prst="line">
            <a:avLst/>
          </a:prstGeom>
          <a:ln>
            <a:headEnd type="none"/>
          </a:ln>
        </p:spPr>
        <p:style>
          <a:lnRef idx="2">
            <a:schemeClr val="accent1"/>
          </a:lnRef>
          <a:fillRef idx="0">
            <a:schemeClr val="accent1"/>
          </a:fillRef>
          <a:effectRef idx="1">
            <a:schemeClr val="accent1"/>
          </a:effectRef>
          <a:fontRef idx="minor">
            <a:schemeClr val="tx1"/>
          </a:fontRef>
        </p:style>
      </p:cxnSp>
      <p:cxnSp>
        <p:nvCxnSpPr>
          <p:cNvPr id="28" name="Vinklad  27">
            <a:extLst>
              <a:ext uri="{FF2B5EF4-FFF2-40B4-BE49-F238E27FC236}">
                <a16:creationId xmlns:a16="http://schemas.microsoft.com/office/drawing/2014/main" id="{36D2246F-E337-DCF3-F40A-E76FC141FBE4}"/>
              </a:ext>
            </a:extLst>
          </p:cNvPr>
          <p:cNvCxnSpPr>
            <a:cxnSpLocks/>
          </p:cNvCxnSpPr>
          <p:nvPr/>
        </p:nvCxnSpPr>
        <p:spPr>
          <a:xfrm>
            <a:off x="-113343" y="1268886"/>
            <a:ext cx="2675041" cy="675326"/>
          </a:xfrm>
          <a:prstGeom prst="bentConnector3">
            <a:avLst/>
          </a:prstGeom>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3007575F-397A-0CFD-61A5-85D6C420F847}"/>
              </a:ext>
            </a:extLst>
          </p:cNvPr>
          <p:cNvPicPr>
            <a:picLocks noChangeAspect="1"/>
          </p:cNvPicPr>
          <p:nvPr/>
        </p:nvPicPr>
        <p:blipFill>
          <a:blip r:embed="rId4"/>
          <a:stretch>
            <a:fillRect/>
          </a:stretch>
        </p:blipFill>
        <p:spPr>
          <a:xfrm>
            <a:off x="1577468" y="2089300"/>
            <a:ext cx="6974250" cy="4683625"/>
          </a:xfrm>
          <a:prstGeom prst="rect">
            <a:avLst/>
          </a:prstGeom>
        </p:spPr>
      </p:pic>
    </p:spTree>
    <p:extLst>
      <p:ext uri="{BB962C8B-B14F-4D97-AF65-F5344CB8AC3E}">
        <p14:creationId xmlns:p14="http://schemas.microsoft.com/office/powerpoint/2010/main" val="1143575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a:extLst>
            <a:ext uri="{FF2B5EF4-FFF2-40B4-BE49-F238E27FC236}">
              <a16:creationId xmlns:a16="http://schemas.microsoft.com/office/drawing/2014/main" id="{151D0842-0724-F407-8CEB-E776B7B964EE}"/>
            </a:ext>
          </a:extLst>
        </p:cNvPr>
        <p:cNvGrpSpPr/>
        <p:nvPr/>
      </p:nvGrpSpPr>
      <p:grpSpPr>
        <a:xfrm>
          <a:off x="0" y="0"/>
          <a:ext cx="0" cy="0"/>
          <a:chOff x="0" y="0"/>
          <a:chExt cx="0" cy="0"/>
        </a:xfrm>
      </p:grpSpPr>
      <p:pic>
        <p:nvPicPr>
          <p:cNvPr id="3" name="Bildobjekt 2" descr="En bild som visar Teckensnitt, Grafik, logotyp, text&#10;&#10;Automatiskt genererad beskrivning">
            <a:extLst>
              <a:ext uri="{FF2B5EF4-FFF2-40B4-BE49-F238E27FC236}">
                <a16:creationId xmlns:a16="http://schemas.microsoft.com/office/drawing/2014/main" id="{9BFD851B-A9C2-ADFF-4698-B69BB6BAB1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0635" y="327111"/>
            <a:ext cx="1827084" cy="361509"/>
          </a:xfrm>
          <a:prstGeom prst="rect">
            <a:avLst/>
          </a:prstGeom>
        </p:spPr>
      </p:pic>
      <p:sp>
        <p:nvSpPr>
          <p:cNvPr id="13" name="textruta 12">
            <a:extLst>
              <a:ext uri="{FF2B5EF4-FFF2-40B4-BE49-F238E27FC236}">
                <a16:creationId xmlns:a16="http://schemas.microsoft.com/office/drawing/2014/main" id="{391D7E9C-A14A-9AA7-2A6F-6B4CD9669086}"/>
              </a:ext>
            </a:extLst>
          </p:cNvPr>
          <p:cNvSpPr txBox="1"/>
          <p:nvPr/>
        </p:nvSpPr>
        <p:spPr>
          <a:xfrm>
            <a:off x="1930162" y="926426"/>
            <a:ext cx="9998602" cy="86177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5000" b="1" i="0" u="none" strike="noStrike" kern="1200" cap="none" spc="0" normalizeH="0" baseline="0" noProof="0" dirty="0">
                <a:ln>
                  <a:noFill/>
                </a:ln>
                <a:solidFill>
                  <a:srgbClr val="FFF000"/>
                </a:solidFill>
                <a:effectLst/>
                <a:uLnTx/>
                <a:uFillTx/>
                <a:latin typeface="Expose Black" pitchFamily="2" charset="77"/>
                <a:ea typeface="+mn-ea"/>
                <a:cs typeface="+mn-cs"/>
              </a:rPr>
              <a:t>Q4 rapport – resultat och kassaflöde</a:t>
            </a:r>
          </a:p>
        </p:txBody>
      </p:sp>
      <p:cxnSp>
        <p:nvCxnSpPr>
          <p:cNvPr id="15" name="Rak 14">
            <a:extLst>
              <a:ext uri="{FF2B5EF4-FFF2-40B4-BE49-F238E27FC236}">
                <a16:creationId xmlns:a16="http://schemas.microsoft.com/office/drawing/2014/main" id="{DEC13E6A-FD3F-39A6-4535-48B1FF63C88E}"/>
              </a:ext>
            </a:extLst>
          </p:cNvPr>
          <p:cNvCxnSpPr>
            <a:cxnSpLocks/>
          </p:cNvCxnSpPr>
          <p:nvPr/>
        </p:nvCxnSpPr>
        <p:spPr>
          <a:xfrm>
            <a:off x="1224177" y="1944212"/>
            <a:ext cx="10967823" cy="10923"/>
          </a:xfrm>
          <a:prstGeom prst="line">
            <a:avLst/>
          </a:prstGeom>
          <a:ln>
            <a:headEnd type="none"/>
          </a:ln>
        </p:spPr>
        <p:style>
          <a:lnRef idx="2">
            <a:schemeClr val="accent1"/>
          </a:lnRef>
          <a:fillRef idx="0">
            <a:schemeClr val="accent1"/>
          </a:fillRef>
          <a:effectRef idx="1">
            <a:schemeClr val="accent1"/>
          </a:effectRef>
          <a:fontRef idx="minor">
            <a:schemeClr val="tx1"/>
          </a:fontRef>
        </p:style>
      </p:cxnSp>
      <p:cxnSp>
        <p:nvCxnSpPr>
          <p:cNvPr id="28" name="Vinklad  27">
            <a:extLst>
              <a:ext uri="{FF2B5EF4-FFF2-40B4-BE49-F238E27FC236}">
                <a16:creationId xmlns:a16="http://schemas.microsoft.com/office/drawing/2014/main" id="{20619EEE-605F-0423-C42F-D12DF1439C16}"/>
              </a:ext>
            </a:extLst>
          </p:cNvPr>
          <p:cNvCxnSpPr>
            <a:cxnSpLocks/>
          </p:cNvCxnSpPr>
          <p:nvPr/>
        </p:nvCxnSpPr>
        <p:spPr>
          <a:xfrm>
            <a:off x="-113343" y="1268886"/>
            <a:ext cx="2675041" cy="675326"/>
          </a:xfrm>
          <a:prstGeom prst="bentConnector3">
            <a:avLst/>
          </a:prstGeom>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1B59F800-7A08-6636-7527-5975A8ED7418}"/>
              </a:ext>
            </a:extLst>
          </p:cNvPr>
          <p:cNvPicPr>
            <a:picLocks noChangeAspect="1"/>
          </p:cNvPicPr>
          <p:nvPr/>
        </p:nvPicPr>
        <p:blipFill>
          <a:blip r:embed="rId4"/>
          <a:stretch>
            <a:fillRect/>
          </a:stretch>
        </p:blipFill>
        <p:spPr>
          <a:xfrm>
            <a:off x="2336341" y="2130660"/>
            <a:ext cx="7380329" cy="4322095"/>
          </a:xfrm>
          <a:prstGeom prst="rect">
            <a:avLst/>
          </a:prstGeom>
        </p:spPr>
      </p:pic>
    </p:spTree>
    <p:extLst>
      <p:ext uri="{BB962C8B-B14F-4D97-AF65-F5344CB8AC3E}">
        <p14:creationId xmlns:p14="http://schemas.microsoft.com/office/powerpoint/2010/main" val="1915410711"/>
      </p:ext>
    </p:extLst>
  </p:cSld>
  <p:clrMapOvr>
    <a:masterClrMapping/>
  </p:clrMapOvr>
</p:sld>
</file>

<file path=ppt/theme/theme1.xml><?xml version="1.0" encoding="utf-8"?>
<a:theme xmlns:a="http://schemas.openxmlformats.org/drawingml/2006/main" name="Office-tema">
  <a:themeElements>
    <a:clrScheme name="Botnia Exploration">
      <a:dk1>
        <a:srgbClr val="000000"/>
      </a:dk1>
      <a:lt1>
        <a:srgbClr val="FFFFFF"/>
      </a:lt1>
      <a:dk2>
        <a:srgbClr val="38332B"/>
      </a:dk2>
      <a:lt2>
        <a:srgbClr val="E8E8E8"/>
      </a:lt2>
      <a:accent1>
        <a:srgbClr val="FFF000"/>
      </a:accent1>
      <a:accent2>
        <a:srgbClr val="A3BF6D"/>
      </a:accent2>
      <a:accent3>
        <a:srgbClr val="D593FF"/>
      </a:accent3>
      <a:accent4>
        <a:srgbClr val="38332B"/>
      </a:accent4>
      <a:accent5>
        <a:srgbClr val="38332B"/>
      </a:accent5>
      <a:accent6>
        <a:srgbClr val="38332B"/>
      </a:accent6>
      <a:hlink>
        <a:srgbClr val="FFF000"/>
      </a:hlink>
      <a:folHlink>
        <a:srgbClr val="FFF000"/>
      </a:folHlink>
    </a:clrScheme>
    <a:fontScheme name="Office-tema">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97E0A228-C590-4D20-B05F-A6BF04A0544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3343</TotalTime>
  <Words>1123</Words>
  <Application>Microsoft Office PowerPoint</Application>
  <PresentationFormat>Widescreen</PresentationFormat>
  <Paragraphs>84</Paragraphs>
  <Slides>11</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Verdana</vt:lpstr>
      <vt:lpstr>Aptos Display</vt:lpstr>
      <vt:lpstr>Expose Black</vt:lpstr>
      <vt:lpstr>Aptos</vt:lpstr>
      <vt:lpstr>Expose Medium</vt:lpstr>
      <vt:lpstr>Expose</vt:lpstr>
      <vt:lpstr>Arial</vt:lpstr>
      <vt:lpstr>Office-tema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Botnia Exploration</dc:creator>
  <cp:keywords/>
  <dc:description/>
  <cp:lastModifiedBy>Fredrik Bergsten</cp:lastModifiedBy>
  <cp:revision>19</cp:revision>
  <dcterms:created xsi:type="dcterms:W3CDTF">2024-05-28T08:33:10Z</dcterms:created>
  <dcterms:modified xsi:type="dcterms:W3CDTF">2025-02-06T19:08:17Z</dcterms:modified>
  <cp:category/>
</cp:coreProperties>
</file>